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15"/>
  </p:notesMasterIdLst>
  <p:handoutMasterIdLst>
    <p:handoutMasterId r:id="rId16"/>
  </p:handoutMasterIdLst>
  <p:sldIdLst>
    <p:sldId id="282" r:id="rId4"/>
    <p:sldId id="301" r:id="rId5"/>
    <p:sldId id="292" r:id="rId6"/>
    <p:sldId id="298" r:id="rId7"/>
    <p:sldId id="293" r:id="rId8"/>
    <p:sldId id="299" r:id="rId9"/>
    <p:sldId id="291" r:id="rId10"/>
    <p:sldId id="297" r:id="rId11"/>
    <p:sldId id="300" r:id="rId12"/>
    <p:sldId id="295" r:id="rId13"/>
    <p:sldId id="285" r:id="rId14"/>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E25E649-3F16-4E02-A733-19D2CDBF48F0}">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31" autoAdjust="0"/>
  </p:normalViewPr>
  <p:slideViewPr>
    <p:cSldViewPr snapToGrid="0">
      <p:cViewPr>
        <p:scale>
          <a:sx n="69" d="100"/>
          <a:sy n="69" d="100"/>
        </p:scale>
        <p:origin x="780" y="16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04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609A246-E455-4387-A75A-515199F9F7FE}" type="datetime1">
              <a:rPr lang="fr-FR" smtClean="0"/>
              <a:t>08/09/2021</a:t>
            </a:fld>
            <a:endParaRPr lang="fr-FR" dirty="0"/>
          </a:p>
        </p:txBody>
      </p:sp>
      <p:sp>
        <p:nvSpPr>
          <p:cNvPr id="4" name="Espace réservé du pied de page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fr-FR" smtClean="0"/>
              <a:t>‹N°›</a:t>
            </a:fld>
            <a:endParaRPr lang="fr-FR"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1DB5E-935C-4E5B-B195-6BC68AB2E2D5}" type="datetime1">
              <a:rPr lang="fr-FR" smtClean="0"/>
              <a:pPr/>
              <a:t>08/09/2021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Modifier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fr-FR" noProof="0" smtClean="0"/>
              <a:t>‹N°›</a:t>
            </a:fld>
            <a:endParaRPr lang="fr-FR"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a:t>
            </a:fld>
            <a:endParaRPr lang="fr-FR" dirty="0"/>
          </a:p>
        </p:txBody>
      </p:sp>
    </p:spTree>
    <p:extLst>
      <p:ext uri="{BB962C8B-B14F-4D97-AF65-F5344CB8AC3E}">
        <p14:creationId xmlns:p14="http://schemas.microsoft.com/office/powerpoint/2010/main" val="2584999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11</a:t>
            </a:fld>
            <a:endParaRPr lang="fr-FR"/>
          </a:p>
        </p:txBody>
      </p:sp>
    </p:spTree>
    <p:extLst>
      <p:ext uri="{BB962C8B-B14F-4D97-AF65-F5344CB8AC3E}">
        <p14:creationId xmlns:p14="http://schemas.microsoft.com/office/powerpoint/2010/main" val="382078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3</a:t>
            </a:fld>
            <a:endParaRPr lang="fr-FR"/>
          </a:p>
        </p:txBody>
      </p:sp>
    </p:spTree>
    <p:extLst>
      <p:ext uri="{BB962C8B-B14F-4D97-AF65-F5344CB8AC3E}">
        <p14:creationId xmlns:p14="http://schemas.microsoft.com/office/powerpoint/2010/main" val="8086479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4</a:t>
            </a:fld>
            <a:endParaRPr lang="fr-FR"/>
          </a:p>
        </p:txBody>
      </p:sp>
    </p:spTree>
    <p:extLst>
      <p:ext uri="{BB962C8B-B14F-4D97-AF65-F5344CB8AC3E}">
        <p14:creationId xmlns:p14="http://schemas.microsoft.com/office/powerpoint/2010/main" val="1088614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5</a:t>
            </a:fld>
            <a:endParaRPr lang="fr-FR"/>
          </a:p>
        </p:txBody>
      </p:sp>
    </p:spTree>
    <p:extLst>
      <p:ext uri="{BB962C8B-B14F-4D97-AF65-F5344CB8AC3E}">
        <p14:creationId xmlns:p14="http://schemas.microsoft.com/office/powerpoint/2010/main" val="848718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6</a:t>
            </a:fld>
            <a:endParaRPr lang="fr-FR"/>
          </a:p>
        </p:txBody>
      </p:sp>
    </p:spTree>
    <p:extLst>
      <p:ext uri="{BB962C8B-B14F-4D97-AF65-F5344CB8AC3E}">
        <p14:creationId xmlns:p14="http://schemas.microsoft.com/office/powerpoint/2010/main" val="397448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7</a:t>
            </a:fld>
            <a:endParaRPr lang="fr-FR"/>
          </a:p>
        </p:txBody>
      </p:sp>
    </p:spTree>
    <p:extLst>
      <p:ext uri="{BB962C8B-B14F-4D97-AF65-F5344CB8AC3E}">
        <p14:creationId xmlns:p14="http://schemas.microsoft.com/office/powerpoint/2010/main" val="197586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8</a:t>
            </a:fld>
            <a:endParaRPr lang="fr-FR"/>
          </a:p>
        </p:txBody>
      </p:sp>
    </p:spTree>
    <p:extLst>
      <p:ext uri="{BB962C8B-B14F-4D97-AF65-F5344CB8AC3E}">
        <p14:creationId xmlns:p14="http://schemas.microsoft.com/office/powerpoint/2010/main" val="1929673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9</a:t>
            </a:fld>
            <a:endParaRPr lang="fr-FR"/>
          </a:p>
        </p:txBody>
      </p:sp>
    </p:spTree>
    <p:extLst>
      <p:ext uri="{BB962C8B-B14F-4D97-AF65-F5344CB8AC3E}">
        <p14:creationId xmlns:p14="http://schemas.microsoft.com/office/powerpoint/2010/main" val="2528317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pPr rtl="0"/>
            <a:fld id="{8530193B-564F-4854-8A52-728F3FB19C85}" type="slidenum">
              <a:rPr lang="fr-FR" smtClean="0"/>
              <a:t>10</a:t>
            </a:fld>
            <a:endParaRPr lang="fr-FR"/>
          </a:p>
        </p:txBody>
      </p:sp>
    </p:spTree>
    <p:extLst>
      <p:ext uri="{BB962C8B-B14F-4D97-AF65-F5344CB8AC3E}">
        <p14:creationId xmlns:p14="http://schemas.microsoft.com/office/powerpoint/2010/main" val="340815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5" name="Sous-titr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6" name="Espace réservé du numéro de diapositive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
        <p:nvSpPr>
          <p:cNvPr id="7" name="Espace réservé du pied de page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p>
            <a:pPr rtl="0"/>
            <a:r>
              <a:rPr lang="fr-FR" noProof="0"/>
              <a:t>Ajouter un pied de page</a:t>
            </a:r>
          </a:p>
        </p:txBody>
      </p:sp>
    </p:spTree>
    <p:extLst>
      <p:ext uri="{BB962C8B-B14F-4D97-AF65-F5344CB8AC3E}">
        <p14:creationId xmlns:p14="http://schemas.microsoft.com/office/powerpoint/2010/main" val="1505855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apositive de remerciement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Rectangle 13">
            <a:extLst>
              <a:ext uri="{FF2B5EF4-FFF2-40B4-BE49-F238E27FC236}">
                <a16:creationId xmlns:a16="http://schemas.microsoft.com/office/drawing/2014/main"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Espace réservé d’image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une photo</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3600" b="1" spc="-300">
                <a:solidFill>
                  <a:schemeClr val="bg1">
                    <a:lumMod val="95000"/>
                  </a:schemeClr>
                </a:solidFill>
              </a:defRPr>
            </a:lvl1pPr>
          </a:lstStyle>
          <a:p>
            <a:pPr rtl="0"/>
            <a:r>
              <a:rPr lang="fr-FR" noProof="0" dirty="0"/>
              <a:t>Merci de votre attention</a:t>
            </a:r>
          </a:p>
        </p:txBody>
      </p:sp>
      <p:sp>
        <p:nvSpPr>
          <p:cNvPr id="7" name="Espace réservé du texte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Nom complet</a:t>
            </a:r>
          </a:p>
        </p:txBody>
      </p:sp>
      <p:sp>
        <p:nvSpPr>
          <p:cNvPr id="8" name="Espace réservé du texte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Numéro de téléphone</a:t>
            </a:r>
          </a:p>
        </p:txBody>
      </p:sp>
      <p:sp>
        <p:nvSpPr>
          <p:cNvPr id="9" name="Espace réservé du texte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Poignée E-mail ou Réseaux sociaux</a:t>
            </a:r>
          </a:p>
        </p:txBody>
      </p:sp>
      <p:sp>
        <p:nvSpPr>
          <p:cNvPr id="10" name="Espace réservé du texte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Site web de l’entreprise</a:t>
            </a:r>
          </a:p>
        </p:txBody>
      </p:sp>
    </p:spTree>
    <p:extLst>
      <p:ext uri="{BB962C8B-B14F-4D97-AF65-F5344CB8AC3E}">
        <p14:creationId xmlns:p14="http://schemas.microsoft.com/office/powerpoint/2010/main" val="1632891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7" name="Sous-titr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fr-FR" noProof="0"/>
              <a:t>Ajouter un pied de page</a:t>
            </a:r>
          </a:p>
        </p:txBody>
      </p:sp>
      <p:sp>
        <p:nvSpPr>
          <p:cNvPr id="5" name="Espace réservé du numéro de diapositive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7" name="Sous-titr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texte 4">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99887" y="1511250"/>
            <a:ext cx="5472113" cy="468000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Ajouter un pied de page</a:t>
            </a:r>
          </a:p>
        </p:txBody>
      </p:sp>
      <p:sp>
        <p:nvSpPr>
          <p:cNvPr id="5" name="Espace réservé du numéro de diapositive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onn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9" name="Sous-titr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511476"/>
            <a:ext cx="3600450" cy="4679249"/>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511475"/>
            <a:ext cx="3600450"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onn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10" name="Sous-titr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512000"/>
            <a:ext cx="2160588"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3" name="Espace réservé du texte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512000"/>
            <a:ext cx="2160588"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5" name="Espace réservé du texte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507535"/>
            <a:ext cx="2160588" cy="467925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7" name="Espace réservé du texte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507535"/>
            <a:ext cx="2160588" cy="4683715"/>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fr-FR" noProof="0"/>
              <a:t>Ajouter un pied de page</a:t>
            </a:r>
          </a:p>
        </p:txBody>
      </p:sp>
      <p:sp>
        <p:nvSpPr>
          <p:cNvPr id="3" name="Espace réservé du numéro de diapositive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21" name="Espace réservé d’image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dirty="0"/>
              <a:t>Insérez ou glissez-déplacez une photo</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4400" b="1" spc="-300">
                <a:solidFill>
                  <a:schemeClr val="bg1">
                    <a:lumMod val="95000"/>
                  </a:schemeClr>
                </a:solidFill>
              </a:defRPr>
            </a:lvl1pPr>
          </a:lstStyle>
          <a:p>
            <a:pPr rtl="0"/>
            <a:r>
              <a:rPr lang="fr-FR" noProof="0" dirty="0"/>
              <a:t>Cliquez pour modifier le titre de la présentation</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smtClean="0"/>
              <a:t>Modifier le style des sous-titres du masque</a:t>
            </a:r>
            <a:endParaRPr lang="fr-FR" noProof="0"/>
          </a:p>
        </p:txBody>
      </p:sp>
    </p:spTree>
    <p:extLst>
      <p:ext uri="{BB962C8B-B14F-4D97-AF65-F5344CB8AC3E}">
        <p14:creationId xmlns:p14="http://schemas.microsoft.com/office/powerpoint/2010/main" val="1334038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e de séparation 1">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une photo</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3600" b="1" spc="-300">
                <a:solidFill>
                  <a:schemeClr val="bg1">
                    <a:lumMod val="95000"/>
                  </a:schemeClr>
                </a:solidFill>
              </a:defRPr>
            </a:lvl1pPr>
          </a:lstStyle>
          <a:p>
            <a:pPr rtl="0"/>
            <a:r>
              <a:rPr lang="fr-FR" noProof="0" dirty="0"/>
              <a:t>Cliquez pour modifier le titre de la diapositive de séparation</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smtClean="0"/>
              <a:t>Modifier le style des sous-titres du masque</a:t>
            </a:r>
            <a:endParaRPr lang="fr-FR" noProof="0"/>
          </a:p>
        </p:txBody>
      </p:sp>
      <p:sp>
        <p:nvSpPr>
          <p:cNvPr id="4" name="Espace réservé du pied de page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fr-FR" noProof="0"/>
              <a:t>Ajouter un pied de page</a:t>
            </a:r>
          </a:p>
        </p:txBody>
      </p:sp>
      <p:sp>
        <p:nvSpPr>
          <p:cNvPr id="5" name="Espace réservé du numéro de diapositive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545171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séparation 2">
    <p:spTree>
      <p:nvGrpSpPr>
        <p:cNvPr id="1" name=""/>
        <p:cNvGrpSpPr/>
        <p:nvPr/>
      </p:nvGrpSpPr>
      <p:grpSpPr>
        <a:xfrm>
          <a:off x="0" y="0"/>
          <a:ext cx="0" cy="0"/>
          <a:chOff x="0" y="0"/>
          <a:chExt cx="0" cy="0"/>
        </a:xfrm>
      </p:grpSpPr>
      <p:sp>
        <p:nvSpPr>
          <p:cNvPr id="12" name="Espace réservé d’image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une photo</a:t>
            </a:r>
          </a:p>
        </p:txBody>
      </p:sp>
      <p:sp>
        <p:nvSpPr>
          <p:cNvPr id="2" name="Titr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3600" b="1" spc="-300">
                <a:solidFill>
                  <a:schemeClr val="bg1">
                    <a:lumMod val="95000"/>
                  </a:schemeClr>
                </a:solidFill>
              </a:defRPr>
            </a:lvl1pPr>
          </a:lstStyle>
          <a:p>
            <a:pPr rtl="0"/>
            <a:r>
              <a:rPr lang="fr-FR" noProof="0" dirty="0"/>
              <a:t>Cliquez pour modifier le titre de la diapositive de séparation</a:t>
            </a:r>
          </a:p>
        </p:txBody>
      </p:sp>
      <p:sp>
        <p:nvSpPr>
          <p:cNvPr id="3" name="Sous-titr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smtClean="0"/>
              <a:t>Modifier le style des sous-titres du masque</a:t>
            </a:r>
            <a:endParaRPr lang="fr-FR" noProof="0"/>
          </a:p>
        </p:txBody>
      </p:sp>
      <p:sp>
        <p:nvSpPr>
          <p:cNvPr id="4" name="Espace réservé du pied de page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pPr rtl="0"/>
            <a:r>
              <a:rPr lang="fr-FR" noProof="0"/>
              <a:t>Ajouter un pied de page</a:t>
            </a:r>
          </a:p>
        </p:txBody>
      </p:sp>
      <p:sp>
        <p:nvSpPr>
          <p:cNvPr id="5" name="Espace réservé du numéro de diapositive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62273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 de contenu 1">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votre photo</a:t>
            </a:r>
          </a:p>
        </p:txBody>
      </p:sp>
      <p:sp>
        <p:nvSpPr>
          <p:cNvPr id="2" name="Titr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sz="2400">
                <a:solidFill>
                  <a:schemeClr val="tx1">
                    <a:lumMod val="75000"/>
                    <a:lumOff val="25000"/>
                  </a:schemeClr>
                </a:solidFill>
              </a:defRPr>
            </a:lvl1pPr>
          </a:lstStyle>
          <a:p>
            <a:pPr rtl="0"/>
            <a:r>
              <a:rPr lang="fr-FR" noProof="0" dirty="0"/>
              <a:t>Cliquez pour modifier le titre de la page</a:t>
            </a:r>
          </a:p>
        </p:txBody>
      </p:sp>
      <p:sp>
        <p:nvSpPr>
          <p:cNvPr id="10" name="Sous-titr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Ajouter un pied de page</a:t>
            </a:r>
          </a:p>
        </p:txBody>
      </p:sp>
      <p:sp>
        <p:nvSpPr>
          <p:cNvPr id="5" name="Espace réservé du numéro de diapositive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1350103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hoto de contenu 2">
    <p:spTree>
      <p:nvGrpSpPr>
        <p:cNvPr id="1" name=""/>
        <p:cNvGrpSpPr/>
        <p:nvPr/>
      </p:nvGrpSpPr>
      <p:grpSpPr>
        <a:xfrm>
          <a:off x="0" y="0"/>
          <a:ext cx="0" cy="0"/>
          <a:chOff x="0" y="0"/>
          <a:chExt cx="0" cy="0"/>
        </a:xfrm>
      </p:grpSpPr>
      <p:sp>
        <p:nvSpPr>
          <p:cNvPr id="13" name="Espace réservé d’image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une photo</a:t>
            </a:r>
          </a:p>
        </p:txBody>
      </p:sp>
      <p:sp>
        <p:nvSpPr>
          <p:cNvPr id="2" name="Titr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sz="2400">
                <a:solidFill>
                  <a:schemeClr val="tx1">
                    <a:lumMod val="75000"/>
                    <a:lumOff val="25000"/>
                  </a:schemeClr>
                </a:solidFill>
              </a:defRPr>
            </a:lvl1pPr>
          </a:lstStyle>
          <a:p>
            <a:pPr rtl="0"/>
            <a:r>
              <a:rPr lang="fr-FR" noProof="0" dirty="0"/>
              <a:t>Cliquez pour modifier le titre de la page</a:t>
            </a:r>
          </a:p>
        </p:txBody>
      </p:sp>
      <p:sp>
        <p:nvSpPr>
          <p:cNvPr id="10" name="Sous-titr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Ajouter un pied de page</a:t>
            </a:r>
          </a:p>
        </p:txBody>
      </p:sp>
      <p:sp>
        <p:nvSpPr>
          <p:cNvPr id="5" name="Espace réservé du numéro de diapositive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1416292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de contenu 3">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votre photo</a:t>
            </a:r>
          </a:p>
        </p:txBody>
      </p:sp>
      <p:sp>
        <p:nvSpPr>
          <p:cNvPr id="2" name="Titr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sz="2400">
                <a:solidFill>
                  <a:schemeClr val="tx1">
                    <a:lumMod val="75000"/>
                    <a:lumOff val="25000"/>
                  </a:schemeClr>
                </a:solidFill>
              </a:defRPr>
            </a:lvl1pPr>
          </a:lstStyle>
          <a:p>
            <a:pPr rtl="0"/>
            <a:r>
              <a:rPr lang="fr-FR" noProof="0" dirty="0"/>
              <a:t>Cliquez pour modifier le titre de la page</a:t>
            </a:r>
          </a:p>
        </p:txBody>
      </p:sp>
      <p:sp>
        <p:nvSpPr>
          <p:cNvPr id="10" name="Sous-titr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u contenu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Ajouter un pied de page</a:t>
            </a:r>
          </a:p>
        </p:txBody>
      </p:sp>
      <p:sp>
        <p:nvSpPr>
          <p:cNvPr id="5" name="Espace réservé du numéro de diapositive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
        <p:nvSpPr>
          <p:cNvPr id="8" name="Espace réservé d’image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votre photo</a:t>
            </a:r>
          </a:p>
        </p:txBody>
      </p:sp>
      <p:sp>
        <p:nvSpPr>
          <p:cNvPr id="9" name="Espace réservé d’image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votre photo</a:t>
            </a:r>
          </a:p>
        </p:txBody>
      </p:sp>
    </p:spTree>
    <p:extLst>
      <p:ext uri="{BB962C8B-B14F-4D97-AF65-F5344CB8AC3E}">
        <p14:creationId xmlns:p14="http://schemas.microsoft.com/office/powerpoint/2010/main" val="2829556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Forme libre 5">
            <a:extLst>
              <a:ext uri="{FF2B5EF4-FFF2-40B4-BE49-F238E27FC236}">
                <a16:creationId xmlns:a16="http://schemas.microsoft.com/office/drawing/2014/main"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noProof="0"/>
          </a:p>
        </p:txBody>
      </p:sp>
      <p:sp>
        <p:nvSpPr>
          <p:cNvPr id="11" name="Forme libre 5">
            <a:extLst>
              <a:ext uri="{FF2B5EF4-FFF2-40B4-BE49-F238E27FC236}">
                <a16:creationId xmlns:a16="http://schemas.microsoft.com/office/drawing/2014/main"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noProof="0"/>
          </a:p>
        </p:txBody>
      </p:sp>
      <p:sp>
        <p:nvSpPr>
          <p:cNvPr id="13" name="Forme libre 5">
            <a:extLst>
              <a:ext uri="{FF2B5EF4-FFF2-40B4-BE49-F238E27FC236}">
                <a16:creationId xmlns:a16="http://schemas.microsoft.com/office/drawing/2014/main"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noProof="0"/>
          </a:p>
        </p:txBody>
      </p:sp>
      <p:sp>
        <p:nvSpPr>
          <p:cNvPr id="14" name="Forme libre 5">
            <a:extLst>
              <a:ext uri="{FF2B5EF4-FFF2-40B4-BE49-F238E27FC236}">
                <a16:creationId xmlns:a16="http://schemas.microsoft.com/office/drawing/2014/main"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noProof="0"/>
          </a:p>
        </p:txBody>
      </p:sp>
      <p:sp>
        <p:nvSpPr>
          <p:cNvPr id="15" name="Forme libre 5">
            <a:extLst>
              <a:ext uri="{FF2B5EF4-FFF2-40B4-BE49-F238E27FC236}">
                <a16:creationId xmlns:a16="http://schemas.microsoft.com/office/drawing/2014/main"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noProof="0"/>
          </a:p>
        </p:txBody>
      </p:sp>
      <p:sp>
        <p:nvSpPr>
          <p:cNvPr id="2" name="Titr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fr-FR" noProof="0"/>
              <a:t>Cliquez pour modifier le titre de la page</a:t>
            </a:r>
          </a:p>
        </p:txBody>
      </p:sp>
      <p:sp>
        <p:nvSpPr>
          <p:cNvPr id="9" name="Sous-titr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Sous-titre</a:t>
            </a:r>
          </a:p>
        </p:txBody>
      </p:sp>
      <p:sp>
        <p:nvSpPr>
          <p:cNvPr id="3" name="Espace réservé de comparaison gauche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e comparaison gauche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1"/>
            </a:lvl1pPr>
          </a:lstStyle>
          <a:p>
            <a:pPr lvl="0" rtl="0"/>
            <a:r>
              <a:rPr lang="fr-FR" noProof="0"/>
              <a:t>Modifiez les styles du texte du masque</a:t>
            </a:r>
          </a:p>
        </p:txBody>
      </p:sp>
      <p:sp>
        <p:nvSpPr>
          <p:cNvPr id="8" name="Espace réservé du texte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2020359"/>
            <a:ext cx="5472113" cy="4170891"/>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2509955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nde photo">
    <p:spTree>
      <p:nvGrpSpPr>
        <p:cNvPr id="1" name=""/>
        <p:cNvGrpSpPr/>
        <p:nvPr/>
      </p:nvGrpSpPr>
      <p:grpSpPr>
        <a:xfrm>
          <a:off x="0" y="0"/>
          <a:ext cx="0" cy="0"/>
          <a:chOff x="0" y="0"/>
          <a:chExt cx="0" cy="0"/>
        </a:xfrm>
      </p:grpSpPr>
      <p:sp>
        <p:nvSpPr>
          <p:cNvPr id="7" name="Espace réservé d’image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fr-FR" noProof="0"/>
              <a:t>Insérez ou glissez-déplacez votre photo</a:t>
            </a:r>
          </a:p>
        </p:txBody>
      </p:sp>
      <p:sp>
        <p:nvSpPr>
          <p:cNvPr id="4" name="Espace réservé du pied de page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fr-FR" noProof="0"/>
              <a:t>Ajouter un pied de page</a:t>
            </a:r>
          </a:p>
        </p:txBody>
      </p:sp>
      <p:sp>
        <p:nvSpPr>
          <p:cNvPr id="2" name="Espace réservé du numéro de diapositive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fr-FR" noProof="0" smtClean="0"/>
              <a:pPr rtl="0"/>
              <a:t>‹N°›</a:t>
            </a:fld>
            <a:endParaRPr lang="fr-FR" noProof="0"/>
          </a:p>
        </p:txBody>
      </p:sp>
      <p:sp>
        <p:nvSpPr>
          <p:cNvPr id="6" name="Titr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fr-FR" noProof="0"/>
              <a:t>Entrez votre légende</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5" name="Rectangle : Coins arrondis 24">
            <a:extLst>
              <a:ext uri="{FF2B5EF4-FFF2-40B4-BE49-F238E27FC236}">
                <a16:creationId xmlns:a16="http://schemas.microsoft.com/office/drawing/2014/main" id="{83D29F65-481C-4C80-BB65-121E5AED26B5}"/>
              </a:ext>
            </a:extLst>
          </p:cNvPr>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Rectangle 8">
            <a:extLst>
              <a:ext uri="{FF2B5EF4-FFF2-40B4-BE49-F238E27FC236}">
                <a16:creationId xmlns:a16="http://schemas.microsoft.com/office/drawing/2014/main"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Rectangle 14">
            <a:extLst>
              <a:ext uri="{FF2B5EF4-FFF2-40B4-BE49-F238E27FC236}">
                <a16:creationId xmlns:a16="http://schemas.microsoft.com/office/drawing/2014/main"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Espace réservé du titre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fr-FR" noProof="0"/>
              <a:t>Cliquez pour modifier le titre de la page</a:t>
            </a:r>
          </a:p>
        </p:txBody>
      </p:sp>
      <p:sp>
        <p:nvSpPr>
          <p:cNvPr id="3" name="Espace réservé du texte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pied de page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fr-FR" noProof="0"/>
              <a:t>Ajouter un pied de page</a:t>
            </a:r>
          </a:p>
        </p:txBody>
      </p:sp>
      <p:sp>
        <p:nvSpPr>
          <p:cNvPr id="6" name="Espace réservé du numéro de diapositive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pPr rtl="0"/>
            <a:fld id="{19B51A1E-902D-48AF-9020-955120F399B6}" type="slidenum">
              <a:rPr lang="fr-FR" noProof="0" smtClean="0"/>
              <a:pPr rtl="0"/>
              <a:t>‹N°›</a:t>
            </a:fld>
            <a:endParaRPr lang="fr-FR"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62" r:id="rId3"/>
    <p:sldLayoutId id="2147483663" r:id="rId4"/>
    <p:sldLayoutId id="2147483658" r:id="rId5"/>
    <p:sldLayoutId id="2147483665" r:id="rId6"/>
    <p:sldLayoutId id="2147483666" r:id="rId7"/>
    <p:sldLayoutId id="2147483659" r:id="rId8"/>
    <p:sldLayoutId id="2147483660" r:id="rId9"/>
    <p:sldLayoutId id="2147483664" r:id="rId10"/>
    <p:sldLayoutId id="2147483650" r:id="rId11"/>
    <p:sldLayoutId id="2147483652" r:id="rId12"/>
    <p:sldLayoutId id="2147483656" r:id="rId13"/>
    <p:sldLayoutId id="2147483657" r:id="rId14"/>
    <p:sldLayoutId id="2147483655" r:id="rId15"/>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Zone de texte 24" descr="Accentuation de diapositive vers la zone de titre">
            <a:extLst>
              <a:ext uri="{FF2B5EF4-FFF2-40B4-BE49-F238E27FC236}">
                <a16:creationId xmlns:a16="http://schemas.microsoft.com/office/drawing/2014/main" id="{7EF238CB-AB58-4787-8F9C-A1C16929A2FA}"/>
              </a:ext>
              <a:ext uri="{C183D7F6-B498-43B3-948B-1728B52AA6E4}">
                <adec:decorative xmlns="" xmlns:adec="http://schemas.microsoft.com/office/drawing/2017/decorative" val="1"/>
              </a:ext>
            </a:extLst>
          </p:cNvPr>
          <p:cNvSpPr txBox="1">
            <a:spLocks/>
          </p:cNvSpPr>
          <p:nvPr/>
        </p:nvSpPr>
        <p:spPr>
          <a:xfrm flipH="1">
            <a:off x="-1" y="3914775"/>
            <a:ext cx="1481849" cy="2200275"/>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fr-FR"/>
          </a:p>
        </p:txBody>
      </p:sp>
      <p:sp>
        <p:nvSpPr>
          <p:cNvPr id="3" name="Titre 2">
            <a:extLst>
              <a:ext uri="{FF2B5EF4-FFF2-40B4-BE49-F238E27FC236}">
                <a16:creationId xmlns:a16="http://schemas.microsoft.com/office/drawing/2014/main" id="{200B3D2B-613A-41BE-987D-E6A1324B456D}"/>
              </a:ext>
            </a:extLst>
          </p:cNvPr>
          <p:cNvSpPr>
            <a:spLocks noGrp="1"/>
          </p:cNvSpPr>
          <p:nvPr>
            <p:ph type="ctrTitle"/>
          </p:nvPr>
        </p:nvSpPr>
        <p:spPr>
          <a:xfrm>
            <a:off x="948293" y="3114635"/>
            <a:ext cx="5086024" cy="2711399"/>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rtlCol="0"/>
          <a:lstStyle/>
          <a:p>
            <a:r>
              <a:rPr lang="fr-FR" dirty="0" smtClean="0">
                <a:solidFill>
                  <a:srgbClr val="FFFF00"/>
                </a:solidFill>
              </a:rPr>
              <a:t>       Veille </a:t>
            </a:r>
            <a:r>
              <a:rPr lang="fr-FR" dirty="0">
                <a:solidFill>
                  <a:srgbClr val="FFFF00"/>
                </a:solidFill>
              </a:rPr>
              <a:t>Comparative </a:t>
            </a:r>
            <a:r>
              <a:rPr lang="fr-FR" dirty="0" smtClean="0">
                <a:solidFill>
                  <a:srgbClr val="FFFF00"/>
                </a:solidFill>
              </a:rPr>
              <a:t>	      	          entre </a:t>
            </a:r>
            <a:endParaRPr lang="fr-FR" dirty="0">
              <a:solidFill>
                <a:srgbClr val="FFFF00"/>
              </a:solidFill>
            </a:endParaRPr>
          </a:p>
        </p:txBody>
      </p:sp>
      <p:sp>
        <p:nvSpPr>
          <p:cNvPr id="4" name="Sous-titre 3">
            <a:extLst>
              <a:ext uri="{FF2B5EF4-FFF2-40B4-BE49-F238E27FC236}">
                <a16:creationId xmlns:a16="http://schemas.microsoft.com/office/drawing/2014/main" id="{4772945D-CA91-4CFE-8EB7-941C7618C994}"/>
              </a:ext>
            </a:extLst>
          </p:cNvPr>
          <p:cNvSpPr>
            <a:spLocks noGrp="1"/>
          </p:cNvSpPr>
          <p:nvPr>
            <p:ph type="subTitle" idx="1"/>
          </p:nvPr>
        </p:nvSpPr>
        <p:spPr>
          <a:xfrm>
            <a:off x="706583" y="4624644"/>
            <a:ext cx="5327734" cy="1004625"/>
          </a:xfrm>
        </p:spPr>
        <p:txBody>
          <a:bodyPr rtlCol="0"/>
          <a:lstStyle/>
          <a:p>
            <a:r>
              <a:rPr lang="fr-FR" b="1" dirty="0">
                <a:solidFill>
                  <a:srgbClr val="FFFF00"/>
                </a:solidFill>
              </a:rPr>
              <a:t> </a:t>
            </a:r>
            <a:r>
              <a:rPr lang="fr-FR" b="1" dirty="0" smtClean="0">
                <a:solidFill>
                  <a:srgbClr val="FFFF00"/>
                </a:solidFill>
              </a:rPr>
              <a:t>        </a:t>
            </a:r>
            <a:r>
              <a:rPr lang="fr-FR" sz="3600" b="1" dirty="0" smtClean="0">
                <a:solidFill>
                  <a:srgbClr val="FFFF00"/>
                </a:solidFill>
                <a:latin typeface="Arial Black" panose="020B0A04020102020204" pitchFamily="34" charset="0"/>
              </a:rPr>
              <a:t>PHP </a:t>
            </a:r>
            <a:r>
              <a:rPr lang="fr-FR" sz="3600" b="1" dirty="0">
                <a:solidFill>
                  <a:srgbClr val="FFFF00"/>
                </a:solidFill>
                <a:latin typeface="Arial Black" panose="020B0A04020102020204" pitchFamily="34" charset="0"/>
              </a:rPr>
              <a:t>et JavaScript</a:t>
            </a:r>
            <a:endParaRPr lang="fr-FR" sz="2400" b="1" dirty="0">
              <a:solidFill>
                <a:srgbClr val="FFFF00"/>
              </a:solidFill>
              <a:latin typeface="Arial Black" panose="020B0A04020102020204" pitchFamily="34" charset="0"/>
            </a:endParaRPr>
          </a:p>
        </p:txBody>
      </p:sp>
      <p:sp>
        <p:nvSpPr>
          <p:cNvPr id="20" name="Triangle isocèle 19" descr="Ombre de diapositive vers la zone de titre">
            <a:extLst>
              <a:ext uri="{FF2B5EF4-FFF2-40B4-BE49-F238E27FC236}">
                <a16:creationId xmlns:a16="http://schemas.microsoft.com/office/drawing/2014/main" id="{545D50A1-D634-4325-B06C-5450FDF7B818}"/>
              </a:ext>
              <a:ext uri="{C183D7F6-B498-43B3-948B-1728B52AA6E4}">
                <adec:decorative xmlns="" xmlns:adec="http://schemas.microsoft.com/office/drawing/2017/decorative" val="1"/>
              </a:ext>
            </a:extLst>
          </p:cNvPr>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pic>
        <p:nvPicPr>
          <p:cNvPr id="9" name="Image 8"/>
          <p:cNvPicPr>
            <a:picLocks noChangeAspect="1"/>
          </p:cNvPicPr>
          <p:nvPr/>
        </p:nvPicPr>
        <p:blipFill>
          <a:blip r:embed="rId3"/>
          <a:stretch>
            <a:fillRect/>
          </a:stretch>
        </p:blipFill>
        <p:spPr>
          <a:xfrm>
            <a:off x="1000837" y="-56442"/>
            <a:ext cx="3726574" cy="2009427"/>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10" name="Image 9"/>
          <p:cNvPicPr>
            <a:picLocks noChangeAspect="1"/>
          </p:cNvPicPr>
          <p:nvPr/>
        </p:nvPicPr>
        <p:blipFill>
          <a:blip r:embed="rId4"/>
          <a:stretch>
            <a:fillRect/>
          </a:stretch>
        </p:blipFill>
        <p:spPr>
          <a:xfrm>
            <a:off x="6982611" y="2928348"/>
            <a:ext cx="3945705" cy="1972853"/>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3899961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6896" y="404405"/>
            <a:ext cx="10714383" cy="48719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7267129-D582-495A-8F4B-6B9075899DD6}"/>
              </a:ext>
            </a:extLst>
          </p:cNvPr>
          <p:cNvSpPr>
            <a:spLocks noGrp="1"/>
          </p:cNvSpPr>
          <p:nvPr>
            <p:ph type="title"/>
          </p:nvPr>
        </p:nvSpPr>
        <p:spPr>
          <a:xfrm>
            <a:off x="938895" y="432000"/>
            <a:ext cx="11328000" cy="432000"/>
          </a:xfrm>
        </p:spPr>
        <p:txBody>
          <a:bodyPr rtlCol="0"/>
          <a:lstStyle/>
          <a:p>
            <a:r>
              <a:rPr lang="fr-FR" dirty="0" smtClean="0">
                <a:solidFill>
                  <a:srgbClr val="FFC000"/>
                </a:solidFill>
              </a:rPr>
              <a:t>7) Faites </a:t>
            </a:r>
            <a:r>
              <a:rPr lang="fr-FR" dirty="0">
                <a:solidFill>
                  <a:srgbClr val="FFC000"/>
                </a:solidFill>
              </a:rPr>
              <a:t>un tableau de comparaison entre PHP et JavaScript.</a:t>
            </a:r>
            <a:endParaRPr lang="fr-FR" dirty="0">
              <a:solidFill>
                <a:srgbClr val="FFC000"/>
              </a:solidFill>
            </a:endParaRPr>
          </a:p>
        </p:txBody>
      </p:sp>
      <p:sp>
        <p:nvSpPr>
          <p:cNvPr id="6" name="Espace réservé du numéro de diapositive 5">
            <a:extLst>
              <a:ext uri="{FF2B5EF4-FFF2-40B4-BE49-F238E27FC236}">
                <a16:creationId xmlns:a16="http://schemas.microsoft.com/office/drawing/2014/main" id="{4B379698-AB4C-493D-BF95-F5781FDF2AC5}"/>
              </a:ext>
            </a:extLst>
          </p:cNvPr>
          <p:cNvSpPr>
            <a:spLocks noGrp="1"/>
          </p:cNvSpPr>
          <p:nvPr>
            <p:ph type="sldNum" sz="quarter" idx="33"/>
          </p:nvPr>
        </p:nvSpPr>
        <p:spPr/>
        <p:txBody>
          <a:bodyPr rtlCol="0"/>
          <a:lstStyle/>
          <a:p>
            <a:pPr rtl="0"/>
            <a:fld id="{19B51A1E-902D-48AF-9020-955120F399B6}" type="slidenum">
              <a:rPr lang="fr-FR" smtClean="0"/>
              <a:pPr rtl="0"/>
              <a:t>10</a:t>
            </a:fld>
            <a:endParaRPr lang="fr-FR"/>
          </a:p>
        </p:txBody>
      </p:sp>
      <p:graphicFrame>
        <p:nvGraphicFramePr>
          <p:cNvPr id="8" name="Tableau 7"/>
          <p:cNvGraphicFramePr>
            <a:graphicFrameLocks noGrp="1"/>
          </p:cNvGraphicFramePr>
          <p:nvPr>
            <p:extLst>
              <p:ext uri="{D42A27DB-BD31-4B8C-83A1-F6EECF244321}">
                <p14:modId xmlns:p14="http://schemas.microsoft.com/office/powerpoint/2010/main" val="1648838220"/>
              </p:ext>
            </p:extLst>
          </p:nvPr>
        </p:nvGraphicFramePr>
        <p:xfrm>
          <a:off x="1113182" y="1490874"/>
          <a:ext cx="9700591" cy="4763259"/>
        </p:xfrm>
        <a:graphic>
          <a:graphicData uri="http://schemas.openxmlformats.org/drawingml/2006/table">
            <a:tbl>
              <a:tblPr/>
              <a:tblGrid>
                <a:gridCol w="5054711">
                  <a:extLst>
                    <a:ext uri="{9D8B030D-6E8A-4147-A177-3AD203B41FA5}">
                      <a16:colId xmlns:a16="http://schemas.microsoft.com/office/drawing/2014/main" val="3602249303"/>
                    </a:ext>
                  </a:extLst>
                </a:gridCol>
                <a:gridCol w="4645880">
                  <a:extLst>
                    <a:ext uri="{9D8B030D-6E8A-4147-A177-3AD203B41FA5}">
                      <a16:colId xmlns:a16="http://schemas.microsoft.com/office/drawing/2014/main" val="2149608834"/>
                    </a:ext>
                  </a:extLst>
                </a:gridCol>
              </a:tblGrid>
              <a:tr h="496955">
                <a:tc>
                  <a:txBody>
                    <a:bodyPr/>
                    <a:lstStyle/>
                    <a:p>
                      <a:pPr algn="l" fontAlgn="base"/>
                      <a:r>
                        <a:rPr lang="fr-FR" sz="1800" b="1" dirty="0" smtClean="0">
                          <a:solidFill>
                            <a:srgbClr val="FFC000"/>
                          </a:solidFill>
                          <a:effectLst/>
                          <a:latin typeface="inherit"/>
                        </a:rPr>
                        <a:t>                         PHP</a:t>
                      </a:r>
                      <a:endParaRPr lang="fr-FR" sz="1800" b="1" dirty="0">
                        <a:solidFill>
                          <a:srgbClr val="FFC000"/>
                        </a:solidFill>
                        <a:effectLst/>
                        <a:latin typeface="inherit"/>
                      </a:endParaRPr>
                    </a:p>
                  </a:txBody>
                  <a:tcPr marL="18840" marR="18840" marT="28261" marB="28261" anchor="ctr">
                    <a:lnL>
                      <a:noFill/>
                    </a:lnL>
                    <a:lnR w="19050" cap="flat" cmpd="sng" algn="ctr">
                      <a:solidFill>
                        <a:srgbClr val="D0E4F5"/>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algn="l" fontAlgn="base"/>
                      <a:r>
                        <a:rPr lang="fr-FR" sz="1800" b="1" dirty="0" smtClean="0">
                          <a:solidFill>
                            <a:srgbClr val="FFC000"/>
                          </a:solidFill>
                          <a:effectLst/>
                          <a:latin typeface="inherit"/>
                        </a:rPr>
                        <a:t>                   JavaScript</a:t>
                      </a:r>
                      <a:endParaRPr lang="fr-FR" sz="1800" b="1" dirty="0">
                        <a:solidFill>
                          <a:srgbClr val="FFC000"/>
                        </a:solidFill>
                        <a:effectLst/>
                        <a:latin typeface="inherit"/>
                      </a:endParaRPr>
                    </a:p>
                  </a:txBody>
                  <a:tcPr marL="18840" marR="18840" marT="28261" marB="28261" anchor="ctr">
                    <a:lnL w="19050" cap="flat" cmpd="sng" algn="ctr">
                      <a:solidFill>
                        <a:srgbClr val="D0E4F5"/>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4038333874"/>
                  </a:ext>
                </a:extLst>
              </a:tr>
              <a:tr h="615152">
                <a:tc>
                  <a:txBody>
                    <a:bodyPr/>
                    <a:lstStyle/>
                    <a:p>
                      <a:pPr rtl="0" fontAlgn="t">
                        <a:spcBef>
                          <a:spcPts val="0"/>
                        </a:spcBef>
                        <a:spcAft>
                          <a:spcPts val="0"/>
                        </a:spcAft>
                      </a:pPr>
                      <a:r>
                        <a:rPr lang="fr-FR" sz="1200" b="0" i="0" u="none" strike="noStrike" dirty="0">
                          <a:solidFill>
                            <a:srgbClr val="000000"/>
                          </a:solidFill>
                          <a:effectLst/>
                          <a:latin typeface="Arial" panose="020B0604020202020204" pitchFamily="34" charset="0"/>
                        </a:rPr>
                        <a:t>Scripts côté serveur</a:t>
                      </a:r>
                      <a:endParaRPr lang="fr-FR" sz="2000" dirty="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fr-FR" sz="1100" b="0" i="0" u="none" strike="noStrike" dirty="0" smtClean="0">
                          <a:solidFill>
                            <a:srgbClr val="000000"/>
                          </a:solidFill>
                          <a:effectLst/>
                          <a:latin typeface="Arial" panose="020B0604020202020204" pitchFamily="34" charset="0"/>
                        </a:rPr>
                        <a:t>Scripts côté client</a:t>
                      </a:r>
                      <a:endParaRPr lang="fr-FR" sz="1100" dirty="0" smtClean="0">
                        <a:effectLst/>
                      </a:endParaRPr>
                    </a:p>
                    <a:p>
                      <a:pPr rtl="0" fontAlgn="t">
                        <a:spcBef>
                          <a:spcPts val="0"/>
                        </a:spcBef>
                        <a:spcAft>
                          <a:spcPts val="0"/>
                        </a:spcAft>
                      </a:pPr>
                      <a:endParaRPr lang="fr-FR" dirty="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3635797462"/>
                  </a:ext>
                </a:extLst>
              </a:tr>
              <a:tr h="499810">
                <a:tc>
                  <a:txBody>
                    <a:bodyPr/>
                    <a:lstStyle/>
                    <a:p>
                      <a:pPr rtl="0" fontAlgn="t">
                        <a:spcBef>
                          <a:spcPts val="0"/>
                        </a:spcBef>
                        <a:spcAft>
                          <a:spcPts val="0"/>
                        </a:spcAft>
                      </a:pPr>
                      <a:r>
                        <a:rPr lang="fr-FR" sz="1200" b="0" i="0" u="none" strike="noStrike" dirty="0">
                          <a:solidFill>
                            <a:srgbClr val="000000"/>
                          </a:solidFill>
                          <a:effectLst/>
                          <a:latin typeface="Arial" panose="020B0604020202020204" pitchFamily="34" charset="0"/>
                        </a:rPr>
                        <a:t>Utilisé dans l’administration</a:t>
                      </a:r>
                      <a:endParaRPr lang="fr-FR" sz="2000" dirty="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t">
                        <a:spcBef>
                          <a:spcPts val="0"/>
                        </a:spcBef>
                        <a:spcAft>
                          <a:spcPts val="0"/>
                        </a:spcAft>
                      </a:pPr>
                      <a:r>
                        <a:rPr lang="fr-FR" sz="1100" b="0" i="0" u="none" strike="noStrike" dirty="0">
                          <a:solidFill>
                            <a:srgbClr val="000000"/>
                          </a:solidFill>
                          <a:effectLst/>
                          <a:latin typeface="Arial" panose="020B0604020202020204" pitchFamily="34" charset="0"/>
                        </a:rPr>
                        <a:t>Utilisé sur l’interface publique (maintenant full stack avec Node.js)</a:t>
                      </a:r>
                      <a:endParaRPr lang="fr-FR" dirty="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1697090538"/>
                  </a:ext>
                </a:extLst>
              </a:tr>
              <a:tr h="337104">
                <a:tc>
                  <a:txBody>
                    <a:bodyPr/>
                    <a:lstStyle/>
                    <a:p>
                      <a:pPr rtl="0" fontAlgn="t">
                        <a:spcBef>
                          <a:spcPts val="0"/>
                        </a:spcBef>
                        <a:spcAft>
                          <a:spcPts val="0"/>
                        </a:spcAft>
                      </a:pPr>
                      <a:r>
                        <a:rPr lang="fr-FR" sz="1200" b="0" i="0" u="none" strike="noStrike">
                          <a:solidFill>
                            <a:srgbClr val="000000"/>
                          </a:solidFill>
                          <a:effectLst/>
                          <a:latin typeface="Arial" panose="020B0604020202020204" pitchFamily="34" charset="0"/>
                        </a:rPr>
                        <a:t>Se combine uniquement avec le HTML</a:t>
                      </a:r>
                      <a:endParaRPr lang="fr-FR" sz="200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t">
                        <a:spcBef>
                          <a:spcPts val="0"/>
                        </a:spcBef>
                        <a:spcAft>
                          <a:spcPts val="0"/>
                        </a:spcAft>
                      </a:pPr>
                      <a:r>
                        <a:rPr lang="fr-FR" sz="1100" b="0" i="0" u="none" strike="noStrike" dirty="0">
                          <a:solidFill>
                            <a:srgbClr val="000000"/>
                          </a:solidFill>
                          <a:effectLst/>
                          <a:latin typeface="Arial" panose="020B0604020202020204" pitchFamily="34" charset="0"/>
                        </a:rPr>
                        <a:t>Se combine avec plusieurs langages</a:t>
                      </a:r>
                      <a:endParaRPr lang="fr-FR" dirty="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423660758"/>
                  </a:ext>
                </a:extLst>
              </a:tr>
              <a:tr h="337104">
                <a:tc>
                  <a:txBody>
                    <a:bodyPr/>
                    <a:lstStyle/>
                    <a:p>
                      <a:pPr rtl="0" fontAlgn="t">
                        <a:spcBef>
                          <a:spcPts val="0"/>
                        </a:spcBef>
                        <a:spcAft>
                          <a:spcPts val="0"/>
                        </a:spcAft>
                      </a:pPr>
                      <a:r>
                        <a:rPr lang="fr-FR" sz="1200" b="0" i="0" u="none" strike="noStrike">
                          <a:solidFill>
                            <a:srgbClr val="000000"/>
                          </a:solidFill>
                          <a:effectLst/>
                          <a:latin typeface="Arial" panose="020B0604020202020204" pitchFamily="34" charset="0"/>
                        </a:rPr>
                        <a:t>Partiellement sensible à la casse</a:t>
                      </a:r>
                      <a:endParaRPr lang="fr-FR" sz="200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t">
                        <a:spcBef>
                          <a:spcPts val="0"/>
                        </a:spcBef>
                        <a:spcAft>
                          <a:spcPts val="0"/>
                        </a:spcAft>
                      </a:pPr>
                      <a:r>
                        <a:rPr lang="fr-FR" sz="1100" b="0" i="0" u="none" strike="noStrike" dirty="0">
                          <a:solidFill>
                            <a:srgbClr val="000000"/>
                          </a:solidFill>
                          <a:effectLst/>
                          <a:latin typeface="Arial" panose="020B0604020202020204" pitchFamily="34" charset="0"/>
                        </a:rPr>
                        <a:t>Entièrement sensible à la casse</a:t>
                      </a:r>
                      <a:endParaRPr lang="fr-FR" dirty="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1375219820"/>
                  </a:ext>
                </a:extLst>
              </a:tr>
              <a:tr h="532765">
                <a:tc>
                  <a:txBody>
                    <a:bodyPr/>
                    <a:lstStyle/>
                    <a:p>
                      <a:pPr rtl="0" fontAlgn="t">
                        <a:spcBef>
                          <a:spcPts val="0"/>
                        </a:spcBef>
                        <a:spcAft>
                          <a:spcPts val="0"/>
                        </a:spcAft>
                      </a:pPr>
                      <a:r>
                        <a:rPr lang="fr-FR" sz="1200" b="0" i="0" u="none" strike="noStrike">
                          <a:solidFill>
                            <a:srgbClr val="000000"/>
                          </a:solidFill>
                          <a:effectLst/>
                          <a:latin typeface="Arial" panose="020B0604020202020204" pitchFamily="34" charset="0"/>
                        </a:rPr>
                        <a:t>Différences de syntaxe, par exemple # est autorisé pour les commentaires</a:t>
                      </a:r>
                      <a:endParaRPr lang="fr-FR" sz="200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t">
                        <a:spcBef>
                          <a:spcPts val="0"/>
                        </a:spcBef>
                        <a:spcAft>
                          <a:spcPts val="0"/>
                        </a:spcAft>
                      </a:pPr>
                      <a:r>
                        <a:rPr lang="fr-FR" sz="1100" b="0" i="0" u="none" strike="noStrike">
                          <a:solidFill>
                            <a:srgbClr val="000000"/>
                          </a:solidFill>
                          <a:effectLst/>
                          <a:latin typeface="Arial" panose="020B0604020202020204" pitchFamily="34" charset="0"/>
                        </a:rPr>
                        <a:t>Différences de syntaxe, par exemple # nest pas autorisé pour les commentaires</a:t>
                      </a:r>
                      <a:endParaRPr lang="fr-FR">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84614016"/>
                  </a:ext>
                </a:extLst>
              </a:tr>
              <a:tr h="337104">
                <a:tc>
                  <a:txBody>
                    <a:bodyPr/>
                    <a:lstStyle/>
                    <a:p>
                      <a:pPr rtl="0" fontAlgn="t">
                        <a:spcBef>
                          <a:spcPts val="0"/>
                        </a:spcBef>
                        <a:spcAft>
                          <a:spcPts val="0"/>
                        </a:spcAft>
                      </a:pPr>
                      <a:r>
                        <a:rPr lang="fr-FR" sz="1200" b="0" i="0" u="none" strike="noStrike">
                          <a:solidFill>
                            <a:srgbClr val="000000"/>
                          </a:solidFill>
                          <a:effectLst/>
                          <a:latin typeface="Arial" panose="020B0604020202020204" pitchFamily="34" charset="0"/>
                        </a:rPr>
                        <a:t>Variables déclarées avec le préfixe $.</a:t>
                      </a:r>
                      <a:endParaRPr lang="fr-FR" sz="200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t">
                        <a:spcBef>
                          <a:spcPts val="0"/>
                        </a:spcBef>
                        <a:spcAft>
                          <a:spcPts val="0"/>
                        </a:spcAft>
                      </a:pPr>
                      <a:r>
                        <a:rPr lang="fr-FR" sz="1100" b="0" i="0" u="none" strike="noStrike">
                          <a:solidFill>
                            <a:srgbClr val="000000"/>
                          </a:solidFill>
                          <a:effectLst/>
                          <a:latin typeface="Arial" panose="020B0604020202020204" pitchFamily="34" charset="0"/>
                        </a:rPr>
                        <a:t>Variables déclarées avec les mots-clés var ou let</a:t>
                      </a:r>
                      <a:endParaRPr lang="fr-FR">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1796815191"/>
                  </a:ext>
                </a:extLst>
              </a:tr>
              <a:tr h="337104">
                <a:tc>
                  <a:txBody>
                    <a:bodyPr/>
                    <a:lstStyle/>
                    <a:p>
                      <a:pPr rtl="0" fontAlgn="t">
                        <a:spcBef>
                          <a:spcPts val="0"/>
                        </a:spcBef>
                        <a:spcAft>
                          <a:spcPts val="0"/>
                        </a:spcAft>
                      </a:pPr>
                      <a:r>
                        <a:rPr lang="fr-FR" sz="1200" b="0" i="0" u="none" strike="noStrike">
                          <a:solidFill>
                            <a:srgbClr val="000000"/>
                          </a:solidFill>
                          <a:effectLst/>
                          <a:latin typeface="Arial" panose="020B0604020202020204" pitchFamily="34" charset="0"/>
                        </a:rPr>
                        <a:t>Possède des tableaux associatifs</a:t>
                      </a:r>
                      <a:endParaRPr lang="fr-FR" sz="200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t">
                        <a:spcBef>
                          <a:spcPts val="0"/>
                        </a:spcBef>
                        <a:spcAft>
                          <a:spcPts val="0"/>
                        </a:spcAft>
                      </a:pPr>
                      <a:r>
                        <a:rPr lang="fr-FR" sz="1100" b="0" i="0" u="none" strike="noStrike">
                          <a:solidFill>
                            <a:srgbClr val="000000"/>
                          </a:solidFill>
                          <a:effectLst/>
                          <a:latin typeface="Arial" panose="020B0604020202020204" pitchFamily="34" charset="0"/>
                        </a:rPr>
                        <a:t>Aucun tableau associatif</a:t>
                      </a:r>
                      <a:endParaRPr lang="fr-FR">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2452359532"/>
                  </a:ext>
                </a:extLst>
              </a:tr>
              <a:tr h="367992">
                <a:tc>
                  <a:txBody>
                    <a:bodyPr/>
                    <a:lstStyle/>
                    <a:p>
                      <a:pPr rtl="0" fontAlgn="t">
                        <a:spcBef>
                          <a:spcPts val="0"/>
                        </a:spcBef>
                        <a:spcAft>
                          <a:spcPts val="0"/>
                        </a:spcAft>
                      </a:pPr>
                      <a:r>
                        <a:rPr lang="fr-FR" sz="1400" b="0" i="0" u="none" strike="noStrike">
                          <a:solidFill>
                            <a:srgbClr val="000000"/>
                          </a:solidFill>
                          <a:effectLst/>
                          <a:latin typeface="Arial" panose="020B0604020202020204" pitchFamily="34" charset="0"/>
                        </a:rPr>
                        <a:t>S’intègre à de nombreuses bases de données</a:t>
                      </a:r>
                      <a:endParaRPr lang="fr-FR" sz="200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t">
                        <a:spcBef>
                          <a:spcPts val="0"/>
                        </a:spcBef>
                        <a:spcAft>
                          <a:spcPts val="0"/>
                        </a:spcAft>
                      </a:pPr>
                      <a:r>
                        <a:rPr lang="fr-FR" sz="1200" b="0" i="0" u="none" strike="noStrike">
                          <a:solidFill>
                            <a:srgbClr val="000000"/>
                          </a:solidFill>
                          <a:effectLst/>
                          <a:latin typeface="Arial" panose="020B0604020202020204" pitchFamily="34" charset="0"/>
                        </a:rPr>
                        <a:t>Support de base de données faible ou inexistant</a:t>
                      </a:r>
                      <a:endParaRPr lang="fr-FR">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1985682949"/>
                  </a:ext>
                </a:extLst>
              </a:tr>
              <a:tr h="367992">
                <a:tc>
                  <a:txBody>
                    <a:bodyPr/>
                    <a:lstStyle/>
                    <a:p>
                      <a:pPr rtl="0" fontAlgn="t">
                        <a:spcBef>
                          <a:spcPts val="0"/>
                        </a:spcBef>
                        <a:spcAft>
                          <a:spcPts val="0"/>
                        </a:spcAft>
                      </a:pPr>
                      <a:r>
                        <a:rPr lang="fr-FR" sz="1400" b="0" i="0" u="none" strike="noStrike">
                          <a:solidFill>
                            <a:srgbClr val="000000"/>
                          </a:solidFill>
                          <a:effectLst/>
                          <a:latin typeface="Arial" panose="020B0604020202020204" pitchFamily="34" charset="0"/>
                        </a:rPr>
                        <a:t>Multi-threaded</a:t>
                      </a:r>
                      <a:endParaRPr lang="fr-FR" sz="200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t">
                        <a:spcBef>
                          <a:spcPts val="0"/>
                        </a:spcBef>
                        <a:spcAft>
                          <a:spcPts val="0"/>
                        </a:spcAft>
                      </a:pPr>
                      <a:r>
                        <a:rPr lang="fr-FR" sz="1200" b="0" i="0" u="none" strike="noStrike" dirty="0">
                          <a:solidFill>
                            <a:srgbClr val="000000"/>
                          </a:solidFill>
                          <a:effectLst/>
                          <a:latin typeface="Arial" panose="020B0604020202020204" pitchFamily="34" charset="0"/>
                        </a:rPr>
                        <a:t>Single-</a:t>
                      </a:r>
                      <a:r>
                        <a:rPr lang="fr-FR" sz="1200" b="0" i="0" u="none" strike="noStrike" dirty="0" err="1">
                          <a:solidFill>
                            <a:srgbClr val="000000"/>
                          </a:solidFill>
                          <a:effectLst/>
                          <a:latin typeface="Arial" panose="020B0604020202020204" pitchFamily="34" charset="0"/>
                        </a:rPr>
                        <a:t>threaded</a:t>
                      </a:r>
                      <a:endParaRPr lang="fr-FR" dirty="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2405321205"/>
                  </a:ext>
                </a:extLst>
              </a:tr>
              <a:tr h="534177">
                <a:tc>
                  <a:txBody>
                    <a:bodyPr/>
                    <a:lstStyle/>
                    <a:p>
                      <a:pPr rtl="0" fontAlgn="t">
                        <a:spcBef>
                          <a:spcPts val="0"/>
                        </a:spcBef>
                        <a:spcAft>
                          <a:spcPts val="0"/>
                        </a:spcAft>
                      </a:pPr>
                      <a:r>
                        <a:rPr lang="fr-FR" sz="1400" b="0" i="0" u="none" strike="noStrike" dirty="0">
                          <a:solidFill>
                            <a:srgbClr val="000000"/>
                          </a:solidFill>
                          <a:effectLst/>
                          <a:latin typeface="Arial" panose="020B0604020202020204" pitchFamily="34" charset="0"/>
                        </a:rPr>
                        <a:t>Utilisé sur environ 80% des sites web</a:t>
                      </a:r>
                      <a:endParaRPr lang="fr-FR" sz="2000" dirty="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t">
                        <a:spcBef>
                          <a:spcPts val="0"/>
                        </a:spcBef>
                        <a:spcAft>
                          <a:spcPts val="0"/>
                        </a:spcAft>
                      </a:pPr>
                      <a:r>
                        <a:rPr lang="fr-FR" sz="1200" b="0" i="0" u="none" strike="noStrike" dirty="0">
                          <a:solidFill>
                            <a:srgbClr val="000000"/>
                          </a:solidFill>
                          <a:effectLst/>
                          <a:latin typeface="Arial" panose="020B0604020202020204" pitchFamily="34" charset="0"/>
                        </a:rPr>
                        <a:t>Utilisé sur presque tous les sites web</a:t>
                      </a:r>
                      <a:endParaRPr lang="fr-FR" dirty="0">
                        <a:effectLst/>
                      </a:endParaRPr>
                    </a:p>
                  </a:txBody>
                  <a:tcPr marL="63500" marR="63500" marT="63500" marB="63500">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471725364"/>
                  </a:ext>
                </a:extLst>
              </a:tr>
            </a:tbl>
          </a:graphicData>
        </a:graphic>
      </p:graphicFrame>
    </p:spTree>
    <p:extLst>
      <p:ext uri="{BB962C8B-B14F-4D97-AF65-F5344CB8AC3E}">
        <p14:creationId xmlns:p14="http://schemas.microsoft.com/office/powerpoint/2010/main" val="2575421478"/>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fr-FR" smtClean="0"/>
              <a:pPr rtl="0"/>
              <a:t>11</a:t>
            </a:fld>
            <a:endParaRPr lang="fr-FR"/>
          </a:p>
        </p:txBody>
      </p:sp>
      <p:sp>
        <p:nvSpPr>
          <p:cNvPr id="16" name="Zone de texte 15" descr="Conception d’accentuation vers le bloc de légende">
            <a:extLst>
              <a:ext uri="{FF2B5EF4-FFF2-40B4-BE49-F238E27FC236}">
                <a16:creationId xmlns:a16="http://schemas.microsoft.com/office/drawing/2014/main" id="{03888866-542D-43D4-BFE1-045D36351922}"/>
              </a:ext>
              <a:ext uri="{C183D7F6-B498-43B3-948B-1728B52AA6E4}">
                <adec:decorative xmlns="" xmlns:adec="http://schemas.microsoft.com/office/drawing/2017/decorative" val="1"/>
              </a:ext>
            </a:extLst>
          </p:cNvPr>
          <p:cNvSpPr txBox="1">
            <a:spLocks/>
          </p:cNvSpPr>
          <p:nvPr/>
        </p:nvSpPr>
        <p:spPr>
          <a:xfrm flipH="1">
            <a:off x="-1" y="4813138"/>
            <a:ext cx="691517" cy="1026777"/>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fr-FR"/>
          </a:p>
        </p:txBody>
      </p:sp>
      <p:sp>
        <p:nvSpPr>
          <p:cNvPr id="17" name="Triangle isocèle 16" descr="Accentuation d’ombre vers le titre">
            <a:extLst>
              <a:ext uri="{FF2B5EF4-FFF2-40B4-BE49-F238E27FC236}">
                <a16:creationId xmlns:a16="http://schemas.microsoft.com/office/drawing/2014/main" id="{667AA2A8-C66E-4F4C-A6E7-E7ABCE7E9EC3}"/>
              </a:ext>
              <a:ext uri="{C183D7F6-B498-43B3-948B-1728B52AA6E4}">
                <adec:decorative xmlns="" xmlns:adec="http://schemas.microsoft.com/office/drawing/2017/decorative" val="1"/>
              </a:ext>
            </a:extLst>
          </p:cNvPr>
          <p:cNvSpPr/>
          <p:nvPr/>
        </p:nvSpPr>
        <p:spPr>
          <a:xfrm rot="10800000" flipH="1">
            <a:off x="463958" y="561010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9" name="Triangle isocèle 18" descr="Accentuation d’ombre vers le titre">
            <a:extLst>
              <a:ext uri="{FF2B5EF4-FFF2-40B4-BE49-F238E27FC236}">
                <a16:creationId xmlns:a16="http://schemas.microsoft.com/office/drawing/2014/main" id="{ABF5B12D-6F10-4377-9094-B3E79ECB1B94}"/>
              </a:ext>
              <a:ext uri="{C183D7F6-B498-43B3-948B-1728B52AA6E4}">
                <adec:decorative xmlns="" xmlns:adec="http://schemas.microsoft.com/office/drawing/2017/decorative" val="1"/>
              </a:ext>
            </a:extLst>
          </p:cNvPr>
          <p:cNvSpPr/>
          <p:nvPr/>
        </p:nvSpPr>
        <p:spPr>
          <a:xfrm rot="10800000" flipH="1" flipV="1">
            <a:off x="463958" y="4860371"/>
            <a:ext cx="225306" cy="2010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22" name="Titre 21"/>
          <p:cNvSpPr>
            <a:spLocks noGrp="1"/>
          </p:cNvSpPr>
          <p:nvPr>
            <p:ph type="ctrTitle"/>
          </p:nvPr>
        </p:nvSpPr>
        <p:spPr/>
        <p:txBody>
          <a:bodyPr/>
          <a:lstStyle/>
          <a:p>
            <a:endParaRPr lang="fr-FR"/>
          </a:p>
        </p:txBody>
      </p:sp>
      <p:pic>
        <p:nvPicPr>
          <p:cNvPr id="24" name="Espace réservé pour une image  23"/>
          <p:cNvPicPr>
            <a:picLocks noGrp="1" noChangeAspect="1"/>
          </p:cNvPicPr>
          <p:nvPr>
            <p:ph type="pic" sz="quarter" idx="14"/>
          </p:nvPr>
        </p:nvPicPr>
        <p:blipFill>
          <a:blip r:embed="rId3"/>
          <a:srcRect t="10553" b="10553"/>
          <a:stretch>
            <a:fillRect/>
          </a:stretch>
        </p:blipFill>
        <p:spPr>
          <a:xfrm>
            <a:off x="2650570" y="1134089"/>
            <a:ext cx="7143100" cy="37569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25" name="Titre 2">
            <a:extLst>
              <a:ext uri="{FF2B5EF4-FFF2-40B4-BE49-F238E27FC236}">
                <a16:creationId xmlns:a16="http://schemas.microsoft.com/office/drawing/2014/main" id="{D2DDABB1-5E6B-4365-AD9E-DDCE7E972742}"/>
              </a:ext>
            </a:extLst>
          </p:cNvPr>
          <p:cNvSpPr txBox="1">
            <a:spLocks/>
          </p:cNvSpPr>
          <p:nvPr/>
        </p:nvSpPr>
        <p:spPr bwMode="ltGray">
          <a:xfrm>
            <a:off x="9673019" y="5238473"/>
            <a:ext cx="2054637" cy="1145352"/>
          </a:xfrm>
          <a:prstGeom prst="roundRect">
            <a:avLst>
              <a:gd name="adj" fmla="val 10086"/>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0000" tIns="108000" rIns="180000" bIns="0" rtlCol="0" anchor="t">
            <a:noAutofit/>
          </a:bodyPr>
          <a:lstStyle>
            <a:lvl1pPr algn="l" defTabSz="914400" rtl="0" eaLnBrk="1" latinLnBrk="0" hangingPunct="1">
              <a:lnSpc>
                <a:spcPct val="100000"/>
              </a:lnSpc>
              <a:spcBef>
                <a:spcPct val="0"/>
              </a:spcBef>
              <a:buNone/>
              <a:defRPr sz="1800" b="0" kern="1200" spc="0">
                <a:solidFill>
                  <a:schemeClr val="bg1">
                    <a:lumMod val="95000"/>
                  </a:schemeClr>
                </a:solidFill>
                <a:latin typeface="+mn-lt"/>
                <a:ea typeface="+mj-ea"/>
                <a:cs typeface="+mj-cs"/>
              </a:defRPr>
            </a:lvl1pPr>
          </a:lstStyle>
          <a:p>
            <a:pPr algn="ctr"/>
            <a:r>
              <a:rPr lang="fr-FR" b="1" dirty="0" smtClean="0">
                <a:latin typeface="Arial" panose="020B0604020202020204" pitchFamily="34" charset="0"/>
                <a:cs typeface="Arial" panose="020B0604020202020204" pitchFamily="34" charset="0"/>
              </a:rPr>
              <a:t>Merci POUR votre attention!</a:t>
            </a:r>
            <a:endParaRPr lang="fr-FR"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521931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à coins arrondis 19"/>
          <p:cNvSpPr/>
          <p:nvPr/>
        </p:nvSpPr>
        <p:spPr>
          <a:xfrm>
            <a:off x="8461561" y="898233"/>
            <a:ext cx="3269673" cy="520931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p:cNvPicPr>
            <a:picLocks noChangeAspect="1"/>
          </p:cNvPicPr>
          <p:nvPr/>
        </p:nvPicPr>
        <p:blipFill>
          <a:blip r:embed="rId2"/>
          <a:stretch>
            <a:fillRect/>
          </a:stretch>
        </p:blipFill>
        <p:spPr>
          <a:xfrm>
            <a:off x="-1" y="1"/>
            <a:ext cx="7772401" cy="6857999"/>
          </a:xfrm>
          <a:prstGeom prst="rect">
            <a:avLst/>
          </a:prstGeom>
        </p:spPr>
      </p:pic>
      <p:sp>
        <p:nvSpPr>
          <p:cNvPr id="6" name="Triangle isocèle 17" descr="Ombre pour la zone de titre">
            <a:extLst>
              <a:ext uri="{FF2B5EF4-FFF2-40B4-BE49-F238E27FC236}">
                <a16:creationId xmlns:a16="http://schemas.microsoft.com/office/drawing/2014/main" id="{FAB4748B-F532-4C70-827A-5FEA8C084327}"/>
              </a:ext>
              <a:ext uri="{C183D7F6-B498-43B3-948B-1728B52AA6E4}">
                <adec:decorative xmlns="" xmlns:adec="http://schemas.microsoft.com/office/drawing/2017/decorative" val="1"/>
              </a:ext>
            </a:extLst>
          </p:cNvPr>
          <p:cNvSpPr/>
          <p:nvPr/>
        </p:nvSpPr>
        <p:spPr>
          <a:xfrm rot="8153736">
            <a:off x="1341385" y="265497"/>
            <a:ext cx="583345" cy="584857"/>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Triangle isocèle 17" descr="Ombre pour la zone de titre">
            <a:extLst>
              <a:ext uri="{FF2B5EF4-FFF2-40B4-BE49-F238E27FC236}">
                <a16:creationId xmlns:a16="http://schemas.microsoft.com/office/drawing/2014/main" id="{FAB4748B-F532-4C70-827A-5FEA8C084327}"/>
              </a:ext>
              <a:ext uri="{C183D7F6-B498-43B3-948B-1728B52AA6E4}">
                <adec:decorative xmlns="" xmlns:adec="http://schemas.microsoft.com/office/drawing/2017/decorative" val="1"/>
              </a:ext>
            </a:extLst>
          </p:cNvPr>
          <p:cNvSpPr/>
          <p:nvPr/>
        </p:nvSpPr>
        <p:spPr>
          <a:xfrm rot="18777311">
            <a:off x="6023347" y="212888"/>
            <a:ext cx="644070" cy="644148"/>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8" name="Rectangle 7"/>
          <p:cNvSpPr/>
          <p:nvPr/>
        </p:nvSpPr>
        <p:spPr>
          <a:xfrm>
            <a:off x="1633058" y="225463"/>
            <a:ext cx="4712324" cy="6190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1925782" y="225463"/>
            <a:ext cx="4419600" cy="584775"/>
          </a:xfrm>
          <a:prstGeom prst="rect">
            <a:avLst/>
          </a:prstGeom>
          <a:noFill/>
        </p:spPr>
        <p:txBody>
          <a:bodyPr wrap="square" rtlCol="0">
            <a:spAutoFit/>
          </a:bodyPr>
          <a:lstStyle/>
          <a:p>
            <a:r>
              <a:rPr lang="fr-FR" sz="3200" b="1" dirty="0" smtClean="0">
                <a:solidFill>
                  <a:srgbClr val="FFC000"/>
                </a:solidFill>
              </a:rPr>
              <a:t>Les Membres du Groupe I</a:t>
            </a:r>
            <a:endParaRPr lang="fr-FR" sz="3200" b="1" dirty="0">
              <a:solidFill>
                <a:srgbClr val="FFC000"/>
              </a:solidFill>
            </a:endParaRPr>
          </a:p>
        </p:txBody>
      </p:sp>
      <p:sp>
        <p:nvSpPr>
          <p:cNvPr id="11" name="ZoneTexte 10"/>
          <p:cNvSpPr txBox="1"/>
          <p:nvPr/>
        </p:nvSpPr>
        <p:spPr>
          <a:xfrm>
            <a:off x="8865326" y="1431945"/>
            <a:ext cx="2523110" cy="400110"/>
          </a:xfrm>
          <a:prstGeom prst="rect">
            <a:avLst/>
          </a:prstGeom>
          <a:noFill/>
        </p:spPr>
        <p:txBody>
          <a:bodyPr wrap="square" rtlCol="0">
            <a:spAutoFit/>
          </a:bodyPr>
          <a:lstStyle/>
          <a:p>
            <a:r>
              <a:rPr lang="fr-FR" sz="2000" b="1" dirty="0" smtClean="0">
                <a:solidFill>
                  <a:srgbClr val="FFC000"/>
                </a:solidFill>
              </a:rPr>
              <a:t>Abdoul Aziz Maiga</a:t>
            </a:r>
            <a:endParaRPr lang="fr-FR" sz="2000" b="1" dirty="0">
              <a:solidFill>
                <a:srgbClr val="FFC000"/>
              </a:solidFill>
            </a:endParaRPr>
          </a:p>
        </p:txBody>
      </p:sp>
      <p:sp>
        <p:nvSpPr>
          <p:cNvPr id="12" name="ZoneTexte 11"/>
          <p:cNvSpPr txBox="1"/>
          <p:nvPr/>
        </p:nvSpPr>
        <p:spPr>
          <a:xfrm>
            <a:off x="8834845" y="990125"/>
            <a:ext cx="2523110" cy="400110"/>
          </a:xfrm>
          <a:prstGeom prst="rect">
            <a:avLst/>
          </a:prstGeom>
          <a:noFill/>
        </p:spPr>
        <p:txBody>
          <a:bodyPr wrap="square" rtlCol="0">
            <a:spAutoFit/>
          </a:bodyPr>
          <a:lstStyle/>
          <a:p>
            <a:r>
              <a:rPr lang="fr-FR" sz="2000" b="1" dirty="0" smtClean="0">
                <a:solidFill>
                  <a:srgbClr val="FFC000"/>
                </a:solidFill>
              </a:rPr>
              <a:t>Mohamed Bah</a:t>
            </a:r>
            <a:endParaRPr lang="fr-FR" sz="2000" b="1" dirty="0">
              <a:solidFill>
                <a:srgbClr val="FFC000"/>
              </a:solidFill>
            </a:endParaRPr>
          </a:p>
        </p:txBody>
      </p:sp>
      <p:sp>
        <p:nvSpPr>
          <p:cNvPr id="13" name="ZoneTexte 12"/>
          <p:cNvSpPr txBox="1"/>
          <p:nvPr/>
        </p:nvSpPr>
        <p:spPr>
          <a:xfrm>
            <a:off x="8865326" y="3052566"/>
            <a:ext cx="2523110" cy="400110"/>
          </a:xfrm>
          <a:prstGeom prst="rect">
            <a:avLst/>
          </a:prstGeom>
          <a:noFill/>
        </p:spPr>
        <p:txBody>
          <a:bodyPr wrap="square" rtlCol="0">
            <a:spAutoFit/>
          </a:bodyPr>
          <a:lstStyle/>
          <a:p>
            <a:r>
              <a:rPr lang="fr-FR" sz="2000" b="1" dirty="0" smtClean="0">
                <a:solidFill>
                  <a:srgbClr val="FFC000"/>
                </a:solidFill>
              </a:rPr>
              <a:t>Ibrahim Diawara</a:t>
            </a:r>
            <a:endParaRPr lang="fr-FR" sz="2000" b="1" dirty="0">
              <a:solidFill>
                <a:srgbClr val="FFC000"/>
              </a:solidFill>
            </a:endParaRPr>
          </a:p>
        </p:txBody>
      </p:sp>
      <p:sp>
        <p:nvSpPr>
          <p:cNvPr id="14" name="ZoneTexte 13"/>
          <p:cNvSpPr txBox="1"/>
          <p:nvPr/>
        </p:nvSpPr>
        <p:spPr>
          <a:xfrm>
            <a:off x="8865326" y="2501866"/>
            <a:ext cx="3180648" cy="400110"/>
          </a:xfrm>
          <a:prstGeom prst="rect">
            <a:avLst/>
          </a:prstGeom>
          <a:noFill/>
        </p:spPr>
        <p:txBody>
          <a:bodyPr wrap="square" rtlCol="0">
            <a:spAutoFit/>
          </a:bodyPr>
          <a:lstStyle/>
          <a:p>
            <a:r>
              <a:rPr lang="fr-FR" sz="2000" b="1" dirty="0" smtClean="0">
                <a:solidFill>
                  <a:srgbClr val="FFC000"/>
                </a:solidFill>
              </a:rPr>
              <a:t>Fatimata  Diagouraga</a:t>
            </a:r>
            <a:endParaRPr lang="fr-FR" sz="2000" b="1" dirty="0">
              <a:solidFill>
                <a:srgbClr val="FFC000"/>
              </a:solidFill>
            </a:endParaRPr>
          </a:p>
        </p:txBody>
      </p:sp>
      <p:sp>
        <p:nvSpPr>
          <p:cNvPr id="15" name="ZoneTexte 14"/>
          <p:cNvSpPr txBox="1"/>
          <p:nvPr/>
        </p:nvSpPr>
        <p:spPr>
          <a:xfrm>
            <a:off x="8834843" y="3502888"/>
            <a:ext cx="2523110" cy="400110"/>
          </a:xfrm>
          <a:prstGeom prst="rect">
            <a:avLst/>
          </a:prstGeom>
          <a:noFill/>
        </p:spPr>
        <p:txBody>
          <a:bodyPr wrap="square" rtlCol="0">
            <a:spAutoFit/>
          </a:bodyPr>
          <a:lstStyle/>
          <a:p>
            <a:r>
              <a:rPr lang="fr-FR" sz="2000" b="1" dirty="0" smtClean="0">
                <a:solidFill>
                  <a:srgbClr val="FFC000"/>
                </a:solidFill>
              </a:rPr>
              <a:t>Fatoumata N’Djim</a:t>
            </a:r>
            <a:endParaRPr lang="fr-FR" sz="2000" b="1" dirty="0">
              <a:solidFill>
                <a:srgbClr val="FFC000"/>
              </a:solidFill>
            </a:endParaRPr>
          </a:p>
        </p:txBody>
      </p:sp>
      <p:sp>
        <p:nvSpPr>
          <p:cNvPr id="16" name="ZoneTexte 15"/>
          <p:cNvSpPr txBox="1"/>
          <p:nvPr/>
        </p:nvSpPr>
        <p:spPr>
          <a:xfrm>
            <a:off x="8834844" y="3964232"/>
            <a:ext cx="2523110" cy="400110"/>
          </a:xfrm>
          <a:prstGeom prst="rect">
            <a:avLst/>
          </a:prstGeom>
          <a:noFill/>
        </p:spPr>
        <p:txBody>
          <a:bodyPr wrap="square" rtlCol="0">
            <a:spAutoFit/>
          </a:bodyPr>
          <a:lstStyle/>
          <a:p>
            <a:r>
              <a:rPr lang="fr-FR" sz="2000" b="1" dirty="0" smtClean="0">
                <a:solidFill>
                  <a:srgbClr val="FFC000"/>
                </a:solidFill>
              </a:rPr>
              <a:t>Ibrahim Konaté</a:t>
            </a:r>
            <a:endParaRPr lang="fr-FR" sz="2000" b="1" dirty="0">
              <a:solidFill>
                <a:srgbClr val="FFC000"/>
              </a:solidFill>
            </a:endParaRPr>
          </a:p>
        </p:txBody>
      </p:sp>
      <p:sp>
        <p:nvSpPr>
          <p:cNvPr id="17" name="ZoneTexte 16"/>
          <p:cNvSpPr txBox="1"/>
          <p:nvPr/>
        </p:nvSpPr>
        <p:spPr>
          <a:xfrm>
            <a:off x="8865326" y="4767123"/>
            <a:ext cx="2523110" cy="400110"/>
          </a:xfrm>
          <a:prstGeom prst="rect">
            <a:avLst/>
          </a:prstGeom>
          <a:noFill/>
        </p:spPr>
        <p:txBody>
          <a:bodyPr wrap="square" rtlCol="0">
            <a:spAutoFit/>
          </a:bodyPr>
          <a:lstStyle/>
          <a:p>
            <a:r>
              <a:rPr lang="fr-FR" sz="2000" b="1" dirty="0" smtClean="0">
                <a:solidFill>
                  <a:srgbClr val="FFC000"/>
                </a:solidFill>
              </a:rPr>
              <a:t>Hady Fofana</a:t>
            </a:r>
            <a:endParaRPr lang="fr-FR" sz="2000" b="1" dirty="0">
              <a:solidFill>
                <a:srgbClr val="FFC000"/>
              </a:solidFill>
            </a:endParaRPr>
          </a:p>
        </p:txBody>
      </p:sp>
      <p:sp>
        <p:nvSpPr>
          <p:cNvPr id="18" name="ZoneTexte 17"/>
          <p:cNvSpPr txBox="1"/>
          <p:nvPr/>
        </p:nvSpPr>
        <p:spPr>
          <a:xfrm>
            <a:off x="8865326" y="4354973"/>
            <a:ext cx="2523110" cy="400110"/>
          </a:xfrm>
          <a:prstGeom prst="rect">
            <a:avLst/>
          </a:prstGeom>
          <a:noFill/>
        </p:spPr>
        <p:txBody>
          <a:bodyPr wrap="square" rtlCol="0">
            <a:spAutoFit/>
          </a:bodyPr>
          <a:lstStyle/>
          <a:p>
            <a:r>
              <a:rPr lang="fr-FR" sz="2000" b="1" dirty="0" smtClean="0">
                <a:solidFill>
                  <a:srgbClr val="FFC000"/>
                </a:solidFill>
              </a:rPr>
              <a:t>Fadiala Sidibé</a:t>
            </a:r>
            <a:endParaRPr lang="fr-FR" sz="2000" b="1" dirty="0">
              <a:solidFill>
                <a:srgbClr val="FFC000"/>
              </a:solidFill>
            </a:endParaRPr>
          </a:p>
        </p:txBody>
      </p:sp>
      <p:sp>
        <p:nvSpPr>
          <p:cNvPr id="19" name="ZoneTexte 18"/>
          <p:cNvSpPr txBox="1"/>
          <p:nvPr/>
        </p:nvSpPr>
        <p:spPr>
          <a:xfrm>
            <a:off x="8865326" y="1970900"/>
            <a:ext cx="2523110" cy="400110"/>
          </a:xfrm>
          <a:prstGeom prst="rect">
            <a:avLst/>
          </a:prstGeom>
          <a:noFill/>
        </p:spPr>
        <p:txBody>
          <a:bodyPr wrap="square" rtlCol="0">
            <a:spAutoFit/>
          </a:bodyPr>
          <a:lstStyle/>
          <a:p>
            <a:r>
              <a:rPr lang="fr-FR" sz="2000" b="1" dirty="0" smtClean="0">
                <a:solidFill>
                  <a:srgbClr val="FFC000"/>
                </a:solidFill>
              </a:rPr>
              <a:t>Dramane Diarra</a:t>
            </a:r>
            <a:endParaRPr lang="fr-FR" sz="2000" b="1" dirty="0">
              <a:solidFill>
                <a:srgbClr val="FFC000"/>
              </a:solidFill>
            </a:endParaRPr>
          </a:p>
        </p:txBody>
      </p:sp>
    </p:spTree>
    <p:extLst>
      <p:ext uri="{BB962C8B-B14F-4D97-AF65-F5344CB8AC3E}">
        <p14:creationId xmlns:p14="http://schemas.microsoft.com/office/powerpoint/2010/main" val="341761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arn(inVertical)">
                                      <p:cBhvr>
                                        <p:cTn id="28" dur="500"/>
                                        <p:tgtEl>
                                          <p:spTgt spid="18"/>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5" descr="Bloc d’accentuation">
            <a:extLst>
              <a:ext uri="{FF2B5EF4-FFF2-40B4-BE49-F238E27FC236}">
                <a16:creationId xmlns:a16="http://schemas.microsoft.com/office/drawing/2014/main" id="{7746F873-A4ED-4E4C-BB89-CA0FBB9E9582}"/>
              </a:ext>
              <a:ext uri="{C183D7F6-B498-43B3-948B-1728B52AA6E4}">
                <adec:decorative xmlns=""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a:p>
        </p:txBody>
      </p:sp>
      <p:sp>
        <p:nvSpPr>
          <p:cNvPr id="5" name="Espace réservé du numéro de diapositive 4">
            <a:extLst>
              <a:ext uri="{FF2B5EF4-FFF2-40B4-BE49-F238E27FC236}">
                <a16:creationId xmlns:a16="http://schemas.microsoft.com/office/drawing/2014/main" id="{BDD5A594-D852-43BB-B591-E9D9027253BD}"/>
              </a:ext>
            </a:extLst>
          </p:cNvPr>
          <p:cNvSpPr>
            <a:spLocks noGrp="1"/>
          </p:cNvSpPr>
          <p:nvPr>
            <p:ph type="sldNum" sz="quarter" idx="12"/>
          </p:nvPr>
        </p:nvSpPr>
        <p:spPr/>
        <p:txBody>
          <a:bodyPr rtlCol="0"/>
          <a:lstStyle/>
          <a:p>
            <a:pPr rtl="0"/>
            <a:fld id="{19B51A1E-902D-48AF-9020-955120F399B6}" type="slidenum">
              <a:rPr lang="fr-FR" smtClean="0"/>
              <a:pPr rtl="0"/>
              <a:t>3</a:t>
            </a:fld>
            <a:endParaRPr lang="fr-FR"/>
          </a:p>
        </p:txBody>
      </p:sp>
      <p:sp>
        <p:nvSpPr>
          <p:cNvPr id="9" name="ZoneTexte 8"/>
          <p:cNvSpPr txBox="1"/>
          <p:nvPr/>
        </p:nvSpPr>
        <p:spPr>
          <a:xfrm>
            <a:off x="1716966" y="3678887"/>
            <a:ext cx="1436914" cy="584775"/>
          </a:xfrm>
          <a:prstGeom prst="rect">
            <a:avLst/>
          </a:prstGeom>
          <a:noFill/>
        </p:spPr>
        <p:txBody>
          <a:bodyPr wrap="square" rtlCol="0">
            <a:spAutoFit/>
          </a:bodyPr>
          <a:lstStyle/>
          <a:p>
            <a:pPr marL="457200" indent="-457200">
              <a:buFont typeface="Wingdings" panose="05000000000000000000" pitchFamily="2" charset="2"/>
              <a:buChar char="Ø"/>
            </a:pPr>
            <a:r>
              <a:rPr lang="fr-FR" sz="3200" b="1" u="sng" dirty="0" smtClean="0"/>
              <a:t>PHP</a:t>
            </a:r>
            <a:endParaRPr lang="fr-FR" sz="3200" b="1" u="sng" dirty="0"/>
          </a:p>
        </p:txBody>
      </p:sp>
      <p:sp>
        <p:nvSpPr>
          <p:cNvPr id="10" name="Rectangle 9"/>
          <p:cNvSpPr/>
          <p:nvPr/>
        </p:nvSpPr>
        <p:spPr>
          <a:xfrm>
            <a:off x="169818" y="4252752"/>
            <a:ext cx="6096000" cy="1754326"/>
          </a:xfrm>
          <a:prstGeom prst="rect">
            <a:avLst/>
          </a:prstGeom>
        </p:spPr>
        <p:txBody>
          <a:bodyPr>
            <a:spAutoFit/>
          </a:bodyPr>
          <a:lstStyle/>
          <a:p>
            <a:pPr fontAlgn="base">
              <a:spcAft>
                <a:spcPts val="1200"/>
              </a:spcAft>
            </a:pPr>
            <a:r>
              <a:rPr lang="fr-FR" dirty="0">
                <a:latin typeface="Arial" panose="020B0604020202020204" pitchFamily="34" charset="0"/>
              </a:rPr>
              <a:t>Rasmus Lerdorf, un programmeur Groenlandais avec la nationalité canadienne, a créé PHP en 1994 pour analyser les connexions sur son site Web. Il réalise les 2 premières moutures du langage (v1 et v2). En 1997, deux étudiants, Andi Gutmans et Zeev Suraski, reprennent le moteur, il en sortira PHP 3.0 puis les outils Zend.</a:t>
            </a:r>
          </a:p>
        </p:txBody>
      </p:sp>
      <p:pic>
        <p:nvPicPr>
          <p:cNvPr id="11" name="Image 10"/>
          <p:cNvPicPr>
            <a:picLocks noChangeAspect="1"/>
          </p:cNvPicPr>
          <p:nvPr/>
        </p:nvPicPr>
        <p:blipFill>
          <a:blip r:embed="rId3"/>
          <a:stretch>
            <a:fillRect/>
          </a:stretch>
        </p:blipFill>
        <p:spPr>
          <a:xfrm>
            <a:off x="6766560" y="1120353"/>
            <a:ext cx="4854947" cy="500612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7" name="Triangle isocèle 17" descr="Ombre pour la zone de titre">
            <a:extLst>
              <a:ext uri="{FF2B5EF4-FFF2-40B4-BE49-F238E27FC236}">
                <a16:creationId xmlns:a16="http://schemas.microsoft.com/office/drawing/2014/main" id="{FAB4748B-F532-4C70-827A-5FEA8C084327}"/>
              </a:ext>
              <a:ext uri="{C183D7F6-B498-43B3-948B-1728B52AA6E4}">
                <adec:decorative xmlns="" xmlns:adec="http://schemas.microsoft.com/office/drawing/2017/decorative" val="1"/>
              </a:ext>
            </a:extLst>
          </p:cNvPr>
          <p:cNvSpPr/>
          <p:nvPr/>
        </p:nvSpPr>
        <p:spPr>
          <a:xfrm rot="18777311">
            <a:off x="-189328" y="2857860"/>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9" name="Titre 2">
            <a:extLst>
              <a:ext uri="{FF2B5EF4-FFF2-40B4-BE49-F238E27FC236}">
                <a16:creationId xmlns:a16="http://schemas.microsoft.com/office/drawing/2014/main" id="{200B3D2B-613A-41BE-987D-E6A1324B456D}"/>
              </a:ext>
            </a:extLst>
          </p:cNvPr>
          <p:cNvSpPr txBox="1">
            <a:spLocks/>
          </p:cNvSpPr>
          <p:nvPr/>
        </p:nvSpPr>
        <p:spPr>
          <a:xfrm>
            <a:off x="345226" y="8454"/>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vert="horz" lIns="180000" tIns="288000" rIns="180000" bIns="180000" rtlCol="0" anchor="t">
            <a:noAutofit/>
          </a:bodyPr>
          <a:lstStyle>
            <a:lvl1pPr algn="l" defTabSz="914400" rtl="0" eaLnBrk="1" latinLnBrk="0" hangingPunct="1">
              <a:lnSpc>
                <a:spcPts val="4000"/>
              </a:lnSpc>
              <a:spcBef>
                <a:spcPct val="0"/>
              </a:spcBef>
              <a:buNone/>
              <a:defRPr sz="3600" b="1" kern="1200" spc="-300">
                <a:solidFill>
                  <a:schemeClr val="bg1">
                    <a:lumMod val="95000"/>
                  </a:schemeClr>
                </a:solidFill>
                <a:latin typeface="+mj-lt"/>
                <a:ea typeface="+mj-ea"/>
                <a:cs typeface="+mj-cs"/>
              </a:defRPr>
            </a:lvl1pPr>
          </a:lstStyle>
          <a:p>
            <a:pPr algn="ctr"/>
            <a:r>
              <a:rPr lang="fr-FR" dirty="0" smtClean="0">
                <a:solidFill>
                  <a:srgbClr val="FFC000"/>
                </a:solidFill>
                <a:latin typeface="Roboto"/>
              </a:rPr>
              <a:t>1)   Quelles sont les origines de PHP et de JavaScript ?</a:t>
            </a:r>
            <a:r>
              <a:rPr lang="fr-FR" dirty="0" smtClean="0">
                <a:solidFill>
                  <a:schemeClr val="bg1"/>
                </a:solidFill>
              </a:rPr>
              <a:t/>
            </a:r>
            <a:br>
              <a:rPr lang="fr-FR" dirty="0" smtClean="0">
                <a:solidFill>
                  <a:schemeClr val="bg1"/>
                </a:solidFill>
              </a:rPr>
            </a:br>
            <a:endParaRPr lang="fr-FR" dirty="0"/>
          </a:p>
        </p:txBody>
      </p:sp>
    </p:spTree>
    <p:extLst>
      <p:ext uri="{BB962C8B-B14F-4D97-AF65-F5344CB8AC3E}">
        <p14:creationId xmlns:p14="http://schemas.microsoft.com/office/powerpoint/2010/main" val="409167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5" descr="Bloc d’accentuation">
            <a:extLst>
              <a:ext uri="{FF2B5EF4-FFF2-40B4-BE49-F238E27FC236}">
                <a16:creationId xmlns:a16="http://schemas.microsoft.com/office/drawing/2014/main" id="{7746F873-A4ED-4E4C-BB89-CA0FBB9E9582}"/>
              </a:ext>
              <a:ext uri="{C183D7F6-B498-43B3-948B-1728B52AA6E4}">
                <adec:decorative xmlns="" xmlns:adec="http://schemas.microsoft.com/office/drawing/2017/decorative" val="1"/>
              </a:ext>
            </a:extLst>
          </p:cNvPr>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a:p>
        </p:txBody>
      </p:sp>
      <p:sp>
        <p:nvSpPr>
          <p:cNvPr id="2" name="Rectangle 1"/>
          <p:cNvSpPr/>
          <p:nvPr/>
        </p:nvSpPr>
        <p:spPr>
          <a:xfrm>
            <a:off x="178787" y="461945"/>
            <a:ext cx="2240742" cy="584775"/>
          </a:xfrm>
          <a:prstGeom prst="rect">
            <a:avLst/>
          </a:prstGeom>
        </p:spPr>
        <p:txBody>
          <a:bodyPr wrap="none">
            <a:spAutoFit/>
          </a:bodyPr>
          <a:lstStyle/>
          <a:p>
            <a:pPr marL="457200" indent="-457200">
              <a:buFont typeface="Wingdings" panose="05000000000000000000" pitchFamily="2" charset="2"/>
              <a:buChar char="Ø"/>
            </a:pPr>
            <a:r>
              <a:rPr lang="fr-FR" sz="3200" b="1" u="sng" dirty="0" smtClean="0"/>
              <a:t>JavaScript</a:t>
            </a:r>
            <a:endParaRPr lang="fr-FR" sz="3200" b="1" u="sng" dirty="0"/>
          </a:p>
        </p:txBody>
      </p:sp>
      <p:sp>
        <p:nvSpPr>
          <p:cNvPr id="4" name="Rectangle 3"/>
          <p:cNvSpPr/>
          <p:nvPr/>
        </p:nvSpPr>
        <p:spPr>
          <a:xfrm>
            <a:off x="278674" y="2466467"/>
            <a:ext cx="5978435" cy="2862322"/>
          </a:xfrm>
          <a:prstGeom prst="rect">
            <a:avLst/>
          </a:prstGeom>
        </p:spPr>
        <p:txBody>
          <a:bodyPr wrap="square">
            <a:spAutoFit/>
          </a:bodyPr>
          <a:lstStyle/>
          <a:p>
            <a:pPr fontAlgn="base">
              <a:spcAft>
                <a:spcPts val="1200"/>
              </a:spcAft>
            </a:pPr>
            <a:r>
              <a:rPr lang="fr-FR" dirty="0">
                <a:latin typeface="Arial" panose="020B0604020202020204" pitchFamily="34" charset="0"/>
                <a:cs typeface="Arial" panose="020B0604020202020204" pitchFamily="34" charset="0"/>
              </a:rPr>
              <a:t>L’histoire la plus courte qu’on raconte sur ce langage est qu’il a été créé en dix jours à peine par Brendan Eich pour le compte de Netscape en 1995. Le langage a porté successivement les noms Mocha puis LiveScript et enfin JavaScript, respectivement en mai, septembre et décembre de la même année. À sa création, il avait une syntaxe un peu proche de celle du Java, des fonctions de première classe comme on en trouve dans le langage Scheme, des types dynamiques comme Lisp et des prototypes comme ceux présents dans le langage Self.</a:t>
            </a:r>
          </a:p>
        </p:txBody>
      </p:sp>
      <p:pic>
        <p:nvPicPr>
          <p:cNvPr id="7" name="Image 6"/>
          <p:cNvPicPr>
            <a:picLocks noChangeAspect="1"/>
          </p:cNvPicPr>
          <p:nvPr/>
        </p:nvPicPr>
        <p:blipFill>
          <a:blip r:embed="rId3"/>
          <a:stretch>
            <a:fillRect/>
          </a:stretch>
        </p:blipFill>
        <p:spPr>
          <a:xfrm>
            <a:off x="6479178" y="1355269"/>
            <a:ext cx="4985996" cy="508471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55723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260975" y="447512"/>
            <a:ext cx="5785165" cy="369332"/>
          </a:xfrm>
          <a:prstGeom prst="rect">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4" name="Tableau 13"/>
          <p:cNvGraphicFramePr>
            <a:graphicFrameLocks noGrp="1"/>
          </p:cNvGraphicFramePr>
          <p:nvPr>
            <p:extLst>
              <p:ext uri="{D42A27DB-BD31-4B8C-83A1-F6EECF244321}">
                <p14:modId xmlns:p14="http://schemas.microsoft.com/office/powerpoint/2010/main" val="654794878"/>
              </p:ext>
            </p:extLst>
          </p:nvPr>
        </p:nvGraphicFramePr>
        <p:xfrm>
          <a:off x="81492" y="1104510"/>
          <a:ext cx="11727656" cy="5408864"/>
        </p:xfrm>
        <a:graphic>
          <a:graphicData uri="http://schemas.openxmlformats.org/drawingml/2006/table">
            <a:tbl>
              <a:tblPr/>
              <a:tblGrid>
                <a:gridCol w="1702050">
                  <a:extLst>
                    <a:ext uri="{9D8B030D-6E8A-4147-A177-3AD203B41FA5}">
                      <a16:colId xmlns:a16="http://schemas.microsoft.com/office/drawing/2014/main" val="1922756180"/>
                    </a:ext>
                  </a:extLst>
                </a:gridCol>
                <a:gridCol w="10025606">
                  <a:extLst>
                    <a:ext uri="{9D8B030D-6E8A-4147-A177-3AD203B41FA5}">
                      <a16:colId xmlns:a16="http://schemas.microsoft.com/office/drawing/2014/main" val="1797501017"/>
                    </a:ext>
                  </a:extLst>
                </a:gridCol>
              </a:tblGrid>
              <a:tr h="291580">
                <a:tc>
                  <a:txBody>
                    <a:bodyPr/>
                    <a:lstStyle/>
                    <a:p>
                      <a:pPr rtl="0" fontAlgn="t">
                        <a:spcBef>
                          <a:spcPts val="0"/>
                        </a:spcBef>
                        <a:spcAft>
                          <a:spcPts val="0"/>
                        </a:spcAft>
                      </a:pPr>
                      <a:r>
                        <a:rPr lang="fr-FR" sz="1600" b="0" i="0" u="none" strike="noStrike">
                          <a:solidFill>
                            <a:srgbClr val="515151"/>
                          </a:solidFill>
                          <a:effectLst/>
                          <a:latin typeface="Times New Roman" panose="02020603050405020304" pitchFamily="18" charset="0"/>
                          <a:cs typeface="Times New Roman" panose="02020603050405020304" pitchFamily="18" charset="0"/>
                        </a:rPr>
                        <a:t>Similitude</a:t>
                      </a:r>
                      <a:endParaRPr lang="fr-FR" sz="1600">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FR" sz="1600" b="0" i="0" u="none" strike="noStrike" dirty="0">
                          <a:solidFill>
                            <a:srgbClr val="515151"/>
                          </a:solidFill>
                          <a:effectLst/>
                          <a:latin typeface="Times New Roman" panose="02020603050405020304" pitchFamily="18" charset="0"/>
                          <a:cs typeface="Times New Roman" panose="02020603050405020304" pitchFamily="18" charset="0"/>
                        </a:rPr>
                        <a:t>PHP VS JAVASCRIPT</a:t>
                      </a:r>
                      <a:endParaRPr lang="fr-FR" sz="1600" dirty="0">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0571944"/>
                  </a:ext>
                </a:extLst>
              </a:tr>
              <a:tr h="620808">
                <a:tc>
                  <a:txBody>
                    <a:bodyPr/>
                    <a:lstStyle/>
                    <a:p>
                      <a:pPr rtl="0" fontAlgn="t">
                        <a:spcBef>
                          <a:spcPts val="0"/>
                        </a:spcBef>
                        <a:spcAft>
                          <a:spcPts val="0"/>
                        </a:spcAft>
                      </a:pPr>
                      <a:r>
                        <a:rPr lang="fr-FR" sz="1600" b="0" i="0" u="none" strike="noStrike">
                          <a:solidFill>
                            <a:srgbClr val="515151"/>
                          </a:solidFill>
                          <a:effectLst/>
                          <a:latin typeface="Times New Roman" panose="02020603050405020304" pitchFamily="18" charset="0"/>
                          <a:cs typeface="Times New Roman" panose="02020603050405020304" pitchFamily="18" charset="0"/>
                        </a:rPr>
                        <a:t>Type de Langage</a:t>
                      </a:r>
                      <a:endParaRPr lang="fr-FR" sz="1600">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FR" sz="1600" b="0" i="0" u="none" strike="noStrike" dirty="0">
                          <a:solidFill>
                            <a:srgbClr val="6E7076"/>
                          </a:solidFill>
                          <a:effectLst/>
                          <a:latin typeface="Times New Roman" panose="02020603050405020304" pitchFamily="18" charset="0"/>
                          <a:cs typeface="Times New Roman" panose="02020603050405020304" pitchFamily="18" charset="0"/>
                        </a:rPr>
                        <a:t>PHP et JavaScript sont tous deux des langages de script. Il s’agit d’une différence par rapport aux langages de programmation tels que Java ou C++.</a:t>
                      </a:r>
                      <a:endParaRPr lang="fr-FR" sz="1600" dirty="0">
                        <a:effectLst/>
                        <a:latin typeface="Times New Roman" panose="02020603050405020304" pitchFamily="18" charset="0"/>
                        <a:cs typeface="Times New Roman" panose="02020603050405020304" pitchFamily="18" charset="0"/>
                      </a:endParaRPr>
                    </a:p>
                    <a:p>
                      <a:pPr fontAlgn="t"/>
                      <a:r>
                        <a:rPr lang="fr-FR" sz="1600" dirty="0">
                          <a:effectLst/>
                          <a:latin typeface="Times New Roman" panose="02020603050405020304" pitchFamily="18" charset="0"/>
                          <a:cs typeface="Times New Roman" panose="02020603050405020304" pitchFamily="18" charset="0"/>
                        </a:rPr>
                        <a:t/>
                      </a:r>
                      <a:br>
                        <a:rPr lang="fr-FR" sz="1600" dirty="0">
                          <a:effectLst/>
                          <a:latin typeface="Times New Roman" panose="02020603050405020304" pitchFamily="18" charset="0"/>
                          <a:cs typeface="Times New Roman" panose="02020603050405020304" pitchFamily="18" charset="0"/>
                        </a:rPr>
                      </a:br>
                      <a:endParaRPr lang="fr-FR" sz="1600" dirty="0">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8278080"/>
                  </a:ext>
                </a:extLst>
              </a:tr>
              <a:tr h="655100">
                <a:tc>
                  <a:txBody>
                    <a:bodyPr/>
                    <a:lstStyle/>
                    <a:p>
                      <a:pPr rtl="0" fontAlgn="t">
                        <a:spcBef>
                          <a:spcPts val="0"/>
                        </a:spcBef>
                        <a:spcAft>
                          <a:spcPts val="0"/>
                        </a:spcAft>
                      </a:pPr>
                      <a:r>
                        <a:rPr lang="fr-FR" sz="1600" b="0" i="0" u="none" strike="noStrike">
                          <a:solidFill>
                            <a:srgbClr val="515151"/>
                          </a:solidFill>
                          <a:effectLst/>
                          <a:latin typeface="Times New Roman" panose="02020603050405020304" pitchFamily="18" charset="0"/>
                          <a:cs typeface="Times New Roman" panose="02020603050405020304" pitchFamily="18" charset="0"/>
                        </a:rPr>
                        <a:t>Type de Variable</a:t>
                      </a:r>
                      <a:endParaRPr lang="fr-FR" sz="1600">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200"/>
                        </a:spcAft>
                      </a:pPr>
                      <a:r>
                        <a:rPr lang="fr-FR" sz="1600" b="0" i="0" u="none" strike="noStrike" dirty="0">
                          <a:solidFill>
                            <a:srgbClr val="6E7076"/>
                          </a:solidFill>
                          <a:effectLst/>
                          <a:latin typeface="Times New Roman" panose="02020603050405020304" pitchFamily="18" charset="0"/>
                          <a:cs typeface="Times New Roman" panose="02020603050405020304" pitchFamily="18" charset="0"/>
                        </a:rPr>
                        <a:t>Un autre point commun est que le PHP et le JavaScript sont faiblement </a:t>
                      </a:r>
                      <a:r>
                        <a:rPr lang="fr-FR" sz="1600" b="0" i="0" u="none" strike="noStrike" dirty="0" smtClean="0">
                          <a:solidFill>
                            <a:srgbClr val="6E7076"/>
                          </a:solidFill>
                          <a:effectLst/>
                          <a:latin typeface="Times New Roman" panose="02020603050405020304" pitchFamily="18" charset="0"/>
                          <a:cs typeface="Times New Roman" panose="02020603050405020304" pitchFamily="18" charset="0"/>
                        </a:rPr>
                        <a:t>typés. Cela </a:t>
                      </a:r>
                      <a:r>
                        <a:rPr lang="fr-FR" sz="1600" b="0" i="0" u="none" strike="noStrike" dirty="0">
                          <a:solidFill>
                            <a:srgbClr val="6E7076"/>
                          </a:solidFill>
                          <a:effectLst/>
                          <a:latin typeface="Times New Roman" panose="02020603050405020304" pitchFamily="18" charset="0"/>
                          <a:cs typeface="Times New Roman" panose="02020603050405020304" pitchFamily="18" charset="0"/>
                        </a:rPr>
                        <a:t>signifie que lorsque vous créez une variable dans l’un ou l’autre langage, vous n’avez pas besoin de lui attribuer son type de </a:t>
                      </a:r>
                      <a:r>
                        <a:rPr lang="fr-FR" sz="1600" b="0" i="0" u="none" strike="noStrike" dirty="0" smtClean="0">
                          <a:solidFill>
                            <a:srgbClr val="6E7076"/>
                          </a:solidFill>
                          <a:effectLst/>
                          <a:latin typeface="Times New Roman" panose="02020603050405020304" pitchFamily="18" charset="0"/>
                          <a:cs typeface="Times New Roman" panose="02020603050405020304" pitchFamily="18" charset="0"/>
                        </a:rPr>
                        <a:t>données</a:t>
                      </a:r>
                      <a:r>
                        <a:rPr lang="fr-FR" sz="1600" b="0" i="0" u="none" strike="noStrike" dirty="0">
                          <a:solidFill>
                            <a:srgbClr val="6E7076"/>
                          </a:solidFill>
                          <a:effectLst/>
                          <a:latin typeface="Times New Roman" panose="02020603050405020304" pitchFamily="18" charset="0"/>
                          <a:cs typeface="Times New Roman" panose="02020603050405020304" pitchFamily="18" charset="0"/>
                        </a:rPr>
                        <a:t> </a:t>
                      </a:r>
                      <a:endParaRPr lang="fr-FR" sz="1600" dirty="0">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4582292"/>
                  </a:ext>
                </a:extLst>
              </a:tr>
              <a:tr h="1389708">
                <a:tc>
                  <a:txBody>
                    <a:bodyPr/>
                    <a:lstStyle/>
                    <a:p>
                      <a:pPr rtl="0" fontAlgn="t">
                        <a:spcBef>
                          <a:spcPts val="0"/>
                        </a:spcBef>
                        <a:spcAft>
                          <a:spcPts val="0"/>
                        </a:spcAft>
                      </a:pPr>
                      <a:r>
                        <a:rPr lang="fr-FR" sz="1600" b="1" i="0" u="none" strike="noStrike">
                          <a:solidFill>
                            <a:srgbClr val="43414E"/>
                          </a:solidFill>
                          <a:effectLst/>
                          <a:latin typeface="Times New Roman" panose="02020603050405020304" pitchFamily="18" charset="0"/>
                          <a:cs typeface="Times New Roman" panose="02020603050405020304" pitchFamily="18" charset="0"/>
                        </a:rPr>
                        <a:t>Classes et objets</a:t>
                      </a:r>
                      <a:endParaRPr lang="fr-FR" sz="1600" b="1">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fr-FR" sz="1600" b="0" i="0" u="none" strike="noStrike" dirty="0">
                          <a:solidFill>
                            <a:srgbClr val="6E7076"/>
                          </a:solidFill>
                          <a:effectLst/>
                          <a:latin typeface="Times New Roman" panose="02020603050405020304" pitchFamily="18" charset="0"/>
                          <a:cs typeface="Times New Roman" panose="02020603050405020304" pitchFamily="18" charset="0"/>
                        </a:rPr>
                        <a:t>Ni PHP ni JavaScript n’étaient à l’origine orientés objet. L’orientation objet leur a été ajoutée au fur et à mesure de l’évolution des langages.</a:t>
                      </a:r>
                      <a:endParaRPr lang="fr-FR" sz="1600" dirty="0">
                        <a:effectLst/>
                        <a:latin typeface="Times New Roman" panose="02020603050405020304" pitchFamily="18" charset="0"/>
                        <a:cs typeface="Times New Roman" panose="02020603050405020304" pitchFamily="18" charset="0"/>
                      </a:endParaRPr>
                    </a:p>
                    <a:p>
                      <a:pPr rtl="0" fontAlgn="t">
                        <a:spcBef>
                          <a:spcPts val="0"/>
                        </a:spcBef>
                        <a:spcAft>
                          <a:spcPts val="0"/>
                        </a:spcAft>
                      </a:pPr>
                      <a:r>
                        <a:rPr lang="fr-FR" sz="1600" b="0" i="0" u="none" strike="noStrike" dirty="0">
                          <a:solidFill>
                            <a:srgbClr val="6E7076"/>
                          </a:solidFill>
                          <a:effectLst/>
                          <a:latin typeface="Times New Roman" panose="02020603050405020304" pitchFamily="18" charset="0"/>
                          <a:cs typeface="Times New Roman" panose="02020603050405020304" pitchFamily="18" charset="0"/>
                        </a:rPr>
                        <a:t>La possibilité de créer des objets et des classes est apparue avec PHP 5, en 2004.</a:t>
                      </a:r>
                      <a:endParaRPr lang="fr-FR" sz="1600" dirty="0">
                        <a:effectLst/>
                        <a:latin typeface="Times New Roman" panose="02020603050405020304" pitchFamily="18" charset="0"/>
                        <a:cs typeface="Times New Roman" panose="02020603050405020304" pitchFamily="18" charset="0"/>
                      </a:endParaRPr>
                    </a:p>
                    <a:p>
                      <a:pPr rtl="0" fontAlgn="t">
                        <a:spcBef>
                          <a:spcPts val="0"/>
                        </a:spcBef>
                        <a:spcAft>
                          <a:spcPts val="0"/>
                        </a:spcAft>
                      </a:pPr>
                      <a:r>
                        <a:rPr lang="fr-FR" sz="1600" b="0" i="0" u="none" strike="noStrike" dirty="0">
                          <a:solidFill>
                            <a:srgbClr val="6E7076"/>
                          </a:solidFill>
                          <a:effectLst/>
                          <a:latin typeface="Times New Roman" panose="02020603050405020304" pitchFamily="18" charset="0"/>
                          <a:cs typeface="Times New Roman" panose="02020603050405020304" pitchFamily="18" charset="0"/>
                        </a:rPr>
                        <a:t>JavaScript n’a utilisé les objets ou les classes que beaucoup plus tard. Ils sont apparus dans le langage en 2015, avec l’introduction d’ES6</a:t>
                      </a:r>
                      <a:r>
                        <a:rPr lang="fr-FR" sz="1600" b="0" i="0" u="none" strike="noStrike" dirty="0" smtClean="0">
                          <a:solidFill>
                            <a:srgbClr val="6E7076"/>
                          </a:solidFill>
                          <a:effectLst/>
                          <a:latin typeface="Times New Roman" panose="02020603050405020304" pitchFamily="18" charset="0"/>
                          <a:cs typeface="Times New Roman" panose="02020603050405020304" pitchFamily="18" charset="0"/>
                        </a:rPr>
                        <a:t>.</a:t>
                      </a:r>
                      <a:endParaRPr lang="fr-FR" sz="1600" dirty="0">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6149142"/>
                  </a:ext>
                </a:extLst>
              </a:tr>
              <a:tr h="737733">
                <a:tc>
                  <a:txBody>
                    <a:bodyPr/>
                    <a:lstStyle/>
                    <a:p>
                      <a:pPr rtl="0" fontAlgn="t">
                        <a:spcBef>
                          <a:spcPts val="1400"/>
                        </a:spcBef>
                        <a:spcAft>
                          <a:spcPts val="400"/>
                        </a:spcAft>
                      </a:pPr>
                      <a:r>
                        <a:rPr lang="fr-FR" sz="1600" b="1" i="0" u="none" strike="noStrike">
                          <a:solidFill>
                            <a:srgbClr val="43414E"/>
                          </a:solidFill>
                          <a:effectLst/>
                          <a:latin typeface="Times New Roman" panose="02020603050405020304" pitchFamily="18" charset="0"/>
                          <a:cs typeface="Times New Roman" panose="02020603050405020304" pitchFamily="18" charset="0"/>
                        </a:rPr>
                        <a:t>Demande du marché</a:t>
                      </a:r>
                      <a:endParaRPr lang="fr-FR" sz="1600" b="1">
                        <a:effectLst/>
                        <a:latin typeface="Times New Roman" panose="02020603050405020304" pitchFamily="18" charset="0"/>
                        <a:cs typeface="Times New Roman" panose="02020603050405020304" pitchFamily="18" charset="0"/>
                      </a:endParaRPr>
                    </a:p>
                    <a:p>
                      <a:pPr fontAlgn="t"/>
                      <a:r>
                        <a:rPr lang="fr-FR" sz="1600">
                          <a:effectLst/>
                          <a:latin typeface="Times New Roman" panose="02020603050405020304" pitchFamily="18" charset="0"/>
                          <a:cs typeface="Times New Roman" panose="02020603050405020304" pitchFamily="18" charset="0"/>
                        </a:rPr>
                        <a:t/>
                      </a:r>
                      <a:br>
                        <a:rPr lang="fr-FR" sz="1600">
                          <a:effectLst/>
                          <a:latin typeface="Times New Roman" panose="02020603050405020304" pitchFamily="18" charset="0"/>
                          <a:cs typeface="Times New Roman" panose="02020603050405020304" pitchFamily="18" charset="0"/>
                        </a:rPr>
                      </a:br>
                      <a:endParaRPr lang="fr-FR" sz="1600">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200"/>
                        </a:spcAft>
                      </a:pPr>
                      <a:r>
                        <a:rPr lang="fr-FR" sz="1600" b="0" i="0" u="none" strike="noStrike" dirty="0">
                          <a:solidFill>
                            <a:srgbClr val="6E7076"/>
                          </a:solidFill>
                          <a:effectLst/>
                          <a:latin typeface="Times New Roman" panose="02020603050405020304" pitchFamily="18" charset="0"/>
                          <a:cs typeface="Times New Roman" panose="02020603050405020304" pitchFamily="18" charset="0"/>
                        </a:rPr>
                        <a:t>Un autre point commun entre PHP et JavaScript est que les développeurs </a:t>
                      </a:r>
                      <a:r>
                        <a:rPr lang="fr-FR" sz="1600" b="0" i="0" u="none" strike="noStrike" dirty="0" smtClean="0">
                          <a:solidFill>
                            <a:srgbClr val="6E7076"/>
                          </a:solidFill>
                          <a:effectLst/>
                          <a:latin typeface="Times New Roman" panose="02020603050405020304" pitchFamily="18" charset="0"/>
                          <a:cs typeface="Times New Roman" panose="02020603050405020304" pitchFamily="18" charset="0"/>
                        </a:rPr>
                        <a:t>des</a:t>
                      </a:r>
                    </a:p>
                    <a:p>
                      <a:pPr rtl="0" fontAlgn="t">
                        <a:spcBef>
                          <a:spcPts val="0"/>
                        </a:spcBef>
                        <a:spcAft>
                          <a:spcPts val="1200"/>
                        </a:spcAft>
                      </a:pPr>
                      <a:r>
                        <a:rPr lang="fr-FR" sz="1600" b="0" i="0" u="none" strike="noStrike" dirty="0" smtClean="0">
                          <a:solidFill>
                            <a:srgbClr val="6E7076"/>
                          </a:solidFill>
                          <a:effectLst/>
                          <a:latin typeface="Times New Roman" panose="02020603050405020304" pitchFamily="18" charset="0"/>
                          <a:cs typeface="Times New Roman" panose="02020603050405020304" pitchFamily="18" charset="0"/>
                        </a:rPr>
                        <a:t>Deux langages sont très demandé.</a:t>
                      </a:r>
                      <a:endParaRPr lang="fr-FR" sz="1600" dirty="0">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1505240"/>
                  </a:ext>
                </a:extLst>
              </a:tr>
              <a:tr h="915194">
                <a:tc>
                  <a:txBody>
                    <a:bodyPr/>
                    <a:lstStyle/>
                    <a:p>
                      <a:pPr rtl="0" fontAlgn="t">
                        <a:spcBef>
                          <a:spcPts val="1400"/>
                        </a:spcBef>
                        <a:spcAft>
                          <a:spcPts val="400"/>
                        </a:spcAft>
                      </a:pPr>
                      <a:r>
                        <a:rPr lang="fr-FR" sz="1600" b="1" i="0" u="none" strike="noStrike" dirty="0">
                          <a:solidFill>
                            <a:srgbClr val="43414E"/>
                          </a:solidFill>
                          <a:effectLst/>
                          <a:latin typeface="Times New Roman" panose="02020603050405020304" pitchFamily="18" charset="0"/>
                          <a:cs typeface="Times New Roman" panose="02020603050405020304" pitchFamily="18" charset="0"/>
                        </a:rPr>
                        <a:t>Documentation</a:t>
                      </a:r>
                      <a:endParaRPr lang="fr-FR" sz="1600" b="1" dirty="0">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1200"/>
                        </a:spcAft>
                      </a:pPr>
                      <a:r>
                        <a:rPr lang="fr-FR" sz="1600" b="0" i="0" u="none" strike="noStrike" dirty="0">
                          <a:solidFill>
                            <a:srgbClr val="6E7076"/>
                          </a:solidFill>
                          <a:effectLst/>
                          <a:latin typeface="Times New Roman" panose="02020603050405020304" pitchFamily="18" charset="0"/>
                          <a:cs typeface="Times New Roman" panose="02020603050405020304" pitchFamily="18" charset="0"/>
                        </a:rPr>
                        <a:t>La moins bonne nouvelle pour les nouveaux venus sur PHP ou JavaScript est que la documentation officielle dans les deux langages n’est pas très conviviale. </a:t>
                      </a:r>
                      <a:endParaRPr lang="fr-FR" sz="1600" dirty="0">
                        <a:effectLst/>
                        <a:latin typeface="Times New Roman" panose="02020603050405020304" pitchFamily="18" charset="0"/>
                        <a:cs typeface="Times New Roman" panose="02020603050405020304" pitchFamily="18" charset="0"/>
                      </a:endParaRPr>
                    </a:p>
                  </a:txBody>
                  <a:tcPr marL="33917" marR="33917" marT="33917" marB="3391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1581923"/>
                  </a:ext>
                </a:extLst>
              </a:tr>
            </a:tbl>
          </a:graphicData>
        </a:graphic>
      </p:graphicFrame>
      <p:sp>
        <p:nvSpPr>
          <p:cNvPr id="15" name="Forme libre 5" descr="Accentuation vide">
            <a:extLst>
              <a:ext uri="{FF2B5EF4-FFF2-40B4-BE49-F238E27FC236}">
                <a16:creationId xmlns:a16="http://schemas.microsoft.com/office/drawing/2014/main" id="{10117390-DCFE-4FAE-B3FD-DAECFE779A27}"/>
              </a:ext>
              <a:ext uri="{C183D7F6-B498-43B3-948B-1728B52AA6E4}">
                <adec:decorative xmlns=""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a:p>
        </p:txBody>
      </p:sp>
      <p:sp>
        <p:nvSpPr>
          <p:cNvPr id="5" name="Espace réservé du numéro de diapositive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fr-FR" smtClean="0"/>
              <a:pPr rtl="0"/>
              <a:t>5</a:t>
            </a:fld>
            <a:endParaRPr lang="fr-FR"/>
          </a:p>
        </p:txBody>
      </p:sp>
      <p:sp>
        <p:nvSpPr>
          <p:cNvPr id="19" name="Rectangle 18"/>
          <p:cNvSpPr/>
          <p:nvPr/>
        </p:nvSpPr>
        <p:spPr>
          <a:xfrm>
            <a:off x="3806052" y="447512"/>
            <a:ext cx="4489371" cy="369332"/>
          </a:xfrm>
          <a:prstGeom prst="rect">
            <a:avLst/>
          </a:prstGeom>
        </p:spPr>
        <p:txBody>
          <a:bodyPr wrap="none">
            <a:spAutoFit/>
          </a:bodyPr>
          <a:lstStyle/>
          <a:p>
            <a:pPr algn="just" fontAlgn="base">
              <a:spcAft>
                <a:spcPts val="1200"/>
              </a:spcAft>
            </a:pPr>
            <a:r>
              <a:rPr lang="fr-FR" b="1" dirty="0" smtClean="0">
                <a:solidFill>
                  <a:srgbClr val="FFC000"/>
                </a:solidFill>
                <a:latin typeface="Roboto"/>
              </a:rPr>
              <a:t>2)   Les </a:t>
            </a:r>
            <a:r>
              <a:rPr lang="fr-FR" b="1" dirty="0">
                <a:solidFill>
                  <a:srgbClr val="FFC000"/>
                </a:solidFill>
                <a:latin typeface="Roboto"/>
              </a:rPr>
              <a:t>similitudes PHP et JavaScript ?</a:t>
            </a:r>
          </a:p>
        </p:txBody>
      </p:sp>
      <p:pic>
        <p:nvPicPr>
          <p:cNvPr id="25" name="Image 24"/>
          <p:cNvPicPr>
            <a:picLocks noChangeAspect="1"/>
          </p:cNvPicPr>
          <p:nvPr/>
        </p:nvPicPr>
        <p:blipFill>
          <a:blip r:embed="rId3"/>
          <a:stretch>
            <a:fillRect/>
          </a:stretch>
        </p:blipFill>
        <p:spPr>
          <a:xfrm>
            <a:off x="10003840" y="0"/>
            <a:ext cx="1053872" cy="1053872"/>
          </a:xfrm>
          <a:prstGeom prst="rect">
            <a:avLst/>
          </a:prstGeom>
        </p:spPr>
      </p:pic>
      <p:pic>
        <p:nvPicPr>
          <p:cNvPr id="26" name="Image 25"/>
          <p:cNvPicPr>
            <a:picLocks noChangeAspect="1"/>
          </p:cNvPicPr>
          <p:nvPr/>
        </p:nvPicPr>
        <p:blipFill rotWithShape="1">
          <a:blip r:embed="rId4"/>
          <a:srcRect l="42363" t="33431" r="41749" b="34147"/>
          <a:stretch/>
        </p:blipFill>
        <p:spPr>
          <a:xfrm>
            <a:off x="1020821" y="27159"/>
            <a:ext cx="1010864" cy="1051545"/>
          </a:xfrm>
          <a:prstGeom prst="rect">
            <a:avLst/>
          </a:prstGeom>
        </p:spPr>
      </p:pic>
    </p:spTree>
    <p:extLst>
      <p:ext uri="{BB962C8B-B14F-4D97-AF65-F5344CB8AC3E}">
        <p14:creationId xmlns:p14="http://schemas.microsoft.com/office/powerpoint/2010/main" val="211769541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5" descr="Accentuation vide">
            <a:extLst>
              <a:ext uri="{FF2B5EF4-FFF2-40B4-BE49-F238E27FC236}">
                <a16:creationId xmlns:a16="http://schemas.microsoft.com/office/drawing/2014/main" id="{10117390-DCFE-4FAE-B3FD-DAECFE779A27}"/>
              </a:ext>
              <a:ext uri="{C183D7F6-B498-43B3-948B-1728B52AA6E4}">
                <adec:decorative xmlns="" xmlns:adec="http://schemas.microsoft.com/office/drawing/2017/decorative" val="1"/>
              </a:ext>
            </a:extLst>
          </p:cNvPr>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a:p>
        </p:txBody>
      </p:sp>
      <p:sp>
        <p:nvSpPr>
          <p:cNvPr id="31" name="Zone de texte 30" descr="Accentuation d’indicateur vers le titre">
            <a:extLst>
              <a:ext uri="{FF2B5EF4-FFF2-40B4-BE49-F238E27FC236}">
                <a16:creationId xmlns:a16="http://schemas.microsoft.com/office/drawing/2014/main" id="{8FC2E368-898A-440B-A15C-4C5FB13C57D2}"/>
              </a:ext>
              <a:ext uri="{C183D7F6-B498-43B3-948B-1728B52AA6E4}">
                <adec:decorative xmlns="" xmlns:adec="http://schemas.microsoft.com/office/drawing/2017/decorative" val="1"/>
              </a:ext>
            </a:extLst>
          </p:cNvPr>
          <p:cNvSpPr txBox="1">
            <a:spLocks/>
          </p:cNvSpPr>
          <p:nvPr/>
        </p:nvSpPr>
        <p:spPr>
          <a:xfrm flipH="1">
            <a:off x="91439" y="1355294"/>
            <a:ext cx="1606731" cy="1270341"/>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pPr rtl="0"/>
            <a:endParaRPr lang="fr-FR" sz="4800"/>
          </a:p>
        </p:txBody>
      </p:sp>
      <p:sp>
        <p:nvSpPr>
          <p:cNvPr id="3" name="Titre 2">
            <a:extLst>
              <a:ext uri="{FF2B5EF4-FFF2-40B4-BE49-F238E27FC236}">
                <a16:creationId xmlns:a16="http://schemas.microsoft.com/office/drawing/2014/main" id="{200B3D2B-613A-41BE-987D-E6A1324B456D}"/>
              </a:ext>
            </a:extLst>
          </p:cNvPr>
          <p:cNvSpPr>
            <a:spLocks noGrp="1"/>
          </p:cNvSpPr>
          <p:nvPr>
            <p:ph type="ctrTitle"/>
          </p:nvPr>
        </p:nvSpPr>
        <p:spPr>
          <a:xfrm>
            <a:off x="1698170" y="195943"/>
            <a:ext cx="3762104" cy="2011681"/>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rtlCol="0"/>
          <a:lstStyle/>
          <a:p>
            <a:pPr algn="ctr"/>
            <a:r>
              <a:rPr lang="fr-FR" sz="3200" dirty="0">
                <a:solidFill>
                  <a:srgbClr val="FFC000"/>
                </a:solidFill>
              </a:rPr>
              <a:t>3</a:t>
            </a:r>
            <a:r>
              <a:rPr lang="fr-FR" sz="3200" dirty="0" smtClean="0">
                <a:solidFill>
                  <a:srgbClr val="FFC000"/>
                </a:solidFill>
              </a:rPr>
              <a:t>) </a:t>
            </a:r>
            <a:r>
              <a:rPr lang="fr-FR" sz="2800" dirty="0" smtClean="0">
                <a:solidFill>
                  <a:srgbClr val="FFC000"/>
                </a:solidFill>
              </a:rPr>
              <a:t>Quels  sont  les  </a:t>
            </a:r>
            <a:r>
              <a:rPr lang="fr-FR" sz="2800" dirty="0">
                <a:solidFill>
                  <a:srgbClr val="FFC000"/>
                </a:solidFill>
              </a:rPr>
              <a:t>niveaux d'interventions </a:t>
            </a:r>
            <a:r>
              <a:rPr lang="fr-FR" sz="2800" dirty="0" smtClean="0">
                <a:solidFill>
                  <a:srgbClr val="FFC000"/>
                </a:solidFill>
              </a:rPr>
              <a:t> de  PHP  et </a:t>
            </a:r>
            <a:r>
              <a:rPr lang="fr-FR" sz="2800" dirty="0">
                <a:solidFill>
                  <a:srgbClr val="FFC000"/>
                </a:solidFill>
              </a:rPr>
              <a:t>JavaScript </a:t>
            </a:r>
            <a:r>
              <a:rPr lang="fr-FR" sz="2800" dirty="0" smtClean="0">
                <a:solidFill>
                  <a:srgbClr val="FFC000"/>
                </a:solidFill>
              </a:rPr>
              <a:t> pour  un  projet</a:t>
            </a:r>
            <a:r>
              <a:rPr lang="fr-FR" sz="2800" dirty="0">
                <a:solidFill>
                  <a:srgbClr val="FFC000"/>
                </a:solidFill>
              </a:rPr>
              <a:t>?</a:t>
            </a:r>
            <a:endParaRPr lang="fr-FR" sz="2800" dirty="0">
              <a:solidFill>
                <a:srgbClr val="FFC000"/>
              </a:solidFill>
            </a:endParaRPr>
          </a:p>
        </p:txBody>
      </p:sp>
      <p:sp>
        <p:nvSpPr>
          <p:cNvPr id="5" name="Espace réservé du numéro de diapositive 4">
            <a:extLst>
              <a:ext uri="{FF2B5EF4-FFF2-40B4-BE49-F238E27FC236}">
                <a16:creationId xmlns:a16="http://schemas.microsoft.com/office/drawing/2014/main" id="{F6964141-6F81-4947-A236-746D94ED3F6F}"/>
              </a:ext>
            </a:extLst>
          </p:cNvPr>
          <p:cNvSpPr>
            <a:spLocks noGrp="1"/>
          </p:cNvSpPr>
          <p:nvPr>
            <p:ph type="sldNum" sz="quarter" idx="12"/>
          </p:nvPr>
        </p:nvSpPr>
        <p:spPr>
          <a:xfrm>
            <a:off x="11727656" y="6277243"/>
            <a:ext cx="464344" cy="400188"/>
          </a:xfrm>
        </p:spPr>
        <p:txBody>
          <a:bodyPr rtlCol="0"/>
          <a:lstStyle/>
          <a:p>
            <a:pPr rtl="0"/>
            <a:fld id="{19B51A1E-902D-48AF-9020-955120F399B6}" type="slidenum">
              <a:rPr lang="fr-FR" smtClean="0"/>
              <a:pPr rtl="0"/>
              <a:t>6</a:t>
            </a:fld>
            <a:endParaRPr lang="fr-FR"/>
          </a:p>
        </p:txBody>
      </p:sp>
      <p:sp>
        <p:nvSpPr>
          <p:cNvPr id="2" name="Rectangle 1"/>
          <p:cNvSpPr/>
          <p:nvPr/>
        </p:nvSpPr>
        <p:spPr>
          <a:xfrm>
            <a:off x="1193375" y="3136920"/>
            <a:ext cx="4012323" cy="4308872"/>
          </a:xfrm>
          <a:prstGeom prst="rect">
            <a:avLst/>
          </a:prstGeom>
        </p:spPr>
        <p:txBody>
          <a:bodyPr wrap="square">
            <a:spAutoFit/>
          </a:bodyPr>
          <a:lstStyle/>
          <a:p>
            <a:pPr>
              <a:spcAft>
                <a:spcPts val="1200"/>
              </a:spcAft>
            </a:pPr>
            <a:r>
              <a:rPr lang="fr-FR" sz="2000" b="1" dirty="0" smtClean="0">
                <a:solidFill>
                  <a:srgbClr val="FF0000"/>
                </a:solidFill>
                <a:latin typeface="Roboto"/>
              </a:rPr>
              <a:t>	    PHP</a:t>
            </a:r>
            <a:endParaRPr lang="fr-FR" b="1" dirty="0"/>
          </a:p>
          <a:p>
            <a:pPr>
              <a:spcAft>
                <a:spcPts val="1200"/>
              </a:spcAft>
            </a:pPr>
            <a:r>
              <a:rPr lang="fr-FR" dirty="0" smtClean="0">
                <a:latin typeface="Arial" panose="020B0604020202020204" pitchFamily="34" charset="0"/>
                <a:cs typeface="Arial" panose="020B0604020202020204" pitchFamily="34" charset="0"/>
              </a:rPr>
              <a:t>Aussi connu sous le nom de développeur informatique, développeur web ou programmeur, le développeur PHP s’inscrit dans les métiers d’avenir. Il intervient directement dans le processus de création des sites internet et du développement web. La visibilité sur internet est indispensable pour espérer réussir et devenir une entreprise pérenne.</a:t>
            </a:r>
          </a:p>
          <a:p>
            <a:r>
              <a:rPr lang="fr-FR" dirty="0"/>
              <a:t/>
            </a:r>
            <a:br>
              <a:rPr lang="fr-FR" dirty="0"/>
            </a:br>
            <a:endParaRPr lang="fr-FR" dirty="0"/>
          </a:p>
        </p:txBody>
      </p:sp>
      <p:sp>
        <p:nvSpPr>
          <p:cNvPr id="4" name="Rectangle 3"/>
          <p:cNvSpPr/>
          <p:nvPr/>
        </p:nvSpPr>
        <p:spPr>
          <a:xfrm>
            <a:off x="7097424" y="2395240"/>
            <a:ext cx="4319514" cy="4462760"/>
          </a:xfrm>
          <a:prstGeom prst="rect">
            <a:avLst/>
          </a:prstGeom>
        </p:spPr>
        <p:txBody>
          <a:bodyPr wrap="square">
            <a:spAutoFit/>
          </a:bodyPr>
          <a:lstStyle/>
          <a:p>
            <a:pPr fontAlgn="base">
              <a:spcAft>
                <a:spcPts val="1200"/>
              </a:spcAft>
            </a:pPr>
            <a:r>
              <a:rPr lang="fr-FR" sz="2400" dirty="0" smtClean="0">
                <a:solidFill>
                  <a:srgbClr val="FF0000"/>
                </a:solidFill>
                <a:latin typeface="Roboto"/>
              </a:rPr>
              <a:t>	     JavaScript</a:t>
            </a:r>
            <a:endParaRPr lang="fr-FR" sz="2400" dirty="0">
              <a:solidFill>
                <a:srgbClr val="FF0000"/>
              </a:solidFill>
              <a:latin typeface="Roboto"/>
            </a:endParaRPr>
          </a:p>
          <a:p>
            <a:pPr marL="457200">
              <a:spcAft>
                <a:spcPts val="1200"/>
              </a:spcAft>
            </a:pPr>
            <a:r>
              <a:rPr lang="fr-FR" dirty="0">
                <a:latin typeface="Arial" panose="020B0604020202020204" pitchFamily="34" charset="0"/>
                <a:cs typeface="Arial" panose="020B0604020202020204" pitchFamily="34" charset="0"/>
              </a:rPr>
              <a:t>Le </a:t>
            </a:r>
            <a:r>
              <a:rPr lang="fr-FR" dirty="0" smtClean="0">
                <a:latin typeface="Arial" panose="020B0604020202020204" pitchFamily="34" charset="0"/>
                <a:cs typeface="Arial" panose="020B0604020202020204" pitchFamily="34" charset="0"/>
              </a:rPr>
              <a:t>JavaScript </a:t>
            </a:r>
            <a:r>
              <a:rPr lang="fr-FR" dirty="0">
                <a:latin typeface="Arial" panose="020B0604020202020204" pitchFamily="34" charset="0"/>
                <a:cs typeface="Arial" panose="020B0604020202020204" pitchFamily="34" charset="0"/>
              </a:rPr>
              <a:t>permet de construire un menu burger, de créer des interactions au clic, le </a:t>
            </a:r>
            <a:r>
              <a:rPr lang="fr-FR" dirty="0" smtClean="0">
                <a:latin typeface="Arial" panose="020B0604020202020204" pitchFamily="34" charset="0"/>
                <a:cs typeface="Arial" panose="020B0604020202020204" pitchFamily="34" charset="0"/>
              </a:rPr>
              <a:t>JavaScript </a:t>
            </a:r>
            <a:r>
              <a:rPr lang="fr-FR" dirty="0">
                <a:latin typeface="Arial" panose="020B0604020202020204" pitchFamily="34" charset="0"/>
                <a:cs typeface="Arial" panose="020B0604020202020204" pitchFamily="34" charset="0"/>
              </a:rPr>
              <a:t>intervient pour rendre une page web dynamique côté client</a:t>
            </a:r>
            <a:r>
              <a:rPr lang="fr-FR" sz="2400" dirty="0">
                <a:latin typeface="Arial" panose="020B0604020202020204" pitchFamily="34" charset="0"/>
                <a:cs typeface="Arial" panose="020B0604020202020204" pitchFamily="34" charset="0"/>
              </a:rPr>
              <a:t>.</a:t>
            </a:r>
            <a:r>
              <a:rPr lang="fr-FR" sz="1600" dirty="0">
                <a:latin typeface="Arial" panose="020B0604020202020204" pitchFamily="34" charset="0"/>
                <a:cs typeface="Arial" panose="020B0604020202020204" pitchFamily="34" charset="0"/>
              </a:rPr>
              <a:t> en ajoutant </a:t>
            </a:r>
            <a:r>
              <a:rPr lang="fr-FR" dirty="0">
                <a:latin typeface="Arial" panose="020B0604020202020204" pitchFamily="34" charset="0"/>
                <a:cs typeface="Arial" panose="020B0604020202020204" pitchFamily="34" charset="0"/>
              </a:rPr>
              <a:t>des interactions avec l'utilisateur, des animations, de l'aide à la navigation, comme par exemple </a:t>
            </a:r>
            <a:r>
              <a:rPr lang="fr-FR" dirty="0" smtClean="0">
                <a:latin typeface="Arial" panose="020B0604020202020204" pitchFamily="34" charset="0"/>
                <a:cs typeface="Arial" panose="020B0604020202020204" pitchFamily="34" charset="0"/>
              </a:rPr>
              <a:t>:</a:t>
            </a:r>
          </a:p>
          <a:p>
            <a:pPr marL="457200" fontAlgn="base">
              <a:buFont typeface="Arial" panose="020B0604020202020204" pitchFamily="34" charset="0"/>
              <a:buChar char="•"/>
            </a:pPr>
            <a:r>
              <a:rPr lang="fr-FR" dirty="0">
                <a:latin typeface="Arial" panose="020B0604020202020204" pitchFamily="34" charset="0"/>
                <a:cs typeface="Arial" panose="020B0604020202020204" pitchFamily="34" charset="0"/>
              </a:rPr>
              <a:t>Afficher/masquer du texte ;</a:t>
            </a:r>
          </a:p>
          <a:p>
            <a:pPr marL="457200" fontAlgn="base">
              <a:buFont typeface="Arial" panose="020B0604020202020204" pitchFamily="34" charset="0"/>
              <a:buChar char="•"/>
            </a:pPr>
            <a:r>
              <a:rPr lang="fr-FR" dirty="0" smtClean="0">
                <a:latin typeface="Arial" panose="020B0604020202020204" pitchFamily="34" charset="0"/>
                <a:cs typeface="Arial" panose="020B0604020202020204" pitchFamily="34" charset="0"/>
              </a:rPr>
              <a:t>Faire </a:t>
            </a:r>
            <a:r>
              <a:rPr lang="fr-FR" dirty="0">
                <a:latin typeface="Arial" panose="020B0604020202020204" pitchFamily="34" charset="0"/>
                <a:cs typeface="Arial" panose="020B0604020202020204" pitchFamily="34" charset="0"/>
              </a:rPr>
              <a:t>défiler des images ;</a:t>
            </a:r>
          </a:p>
          <a:p>
            <a:pPr marL="457200" fontAlgn="base">
              <a:buFont typeface="Arial" panose="020B0604020202020204" pitchFamily="34" charset="0"/>
              <a:buChar char="•"/>
            </a:pPr>
            <a:r>
              <a:rPr lang="fr-FR" dirty="0">
                <a:latin typeface="Arial" panose="020B0604020202020204" pitchFamily="34" charset="0"/>
                <a:cs typeface="Arial" panose="020B0604020202020204" pitchFamily="34" charset="0"/>
              </a:rPr>
              <a:t>Créer un diaporama avec un aperçu « en grand » des images ;</a:t>
            </a:r>
          </a:p>
          <a:p>
            <a:pPr marL="457200" fontAlgn="base">
              <a:buFont typeface="Arial" panose="020B0604020202020204" pitchFamily="34" charset="0"/>
              <a:buChar char="•"/>
            </a:pPr>
            <a:r>
              <a:rPr lang="fr-FR" dirty="0">
                <a:latin typeface="Arial" panose="020B0604020202020204" pitchFamily="34" charset="0"/>
                <a:cs typeface="Arial" panose="020B0604020202020204" pitchFamily="34" charset="0"/>
              </a:rPr>
              <a:t>Créer des infobulles.</a:t>
            </a:r>
          </a:p>
        </p:txBody>
      </p:sp>
    </p:spTree>
    <p:extLst>
      <p:ext uri="{BB962C8B-B14F-4D97-AF65-F5344CB8AC3E}">
        <p14:creationId xmlns:p14="http://schemas.microsoft.com/office/powerpoint/2010/main" val="356924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05855" y="139173"/>
            <a:ext cx="5217174" cy="1036483"/>
          </a:xfrm>
          <a:prstGeom prst="rect">
            <a:avLst/>
          </a:prstGeom>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p:cNvPicPr>
            <a:picLocks noChangeAspect="1"/>
          </p:cNvPicPr>
          <p:nvPr/>
        </p:nvPicPr>
        <p:blipFill rotWithShape="1">
          <a:blip r:embed="rId3"/>
          <a:srcRect l="44796" t="38509" r="41811" b="41490"/>
          <a:stretch/>
        </p:blipFill>
        <p:spPr>
          <a:xfrm>
            <a:off x="9901647" y="2352578"/>
            <a:ext cx="1306285" cy="1097280"/>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
        <p:nvSpPr>
          <p:cNvPr id="66" name="Forme libre 5" descr="Bloc d’accentuation vide">
            <a:extLst>
              <a:ext uri="{FF2B5EF4-FFF2-40B4-BE49-F238E27FC236}">
                <a16:creationId xmlns:a16="http://schemas.microsoft.com/office/drawing/2014/main" id="{3EEE5409-3F6C-485D-B4C2-5247917F1018}"/>
              </a:ext>
              <a:ext uri="{C183D7F6-B498-43B3-948B-1728B52AA6E4}">
                <adec:decorative xmlns="" xmlns:adec="http://schemas.microsoft.com/office/drawing/2017/decorative" val="1"/>
              </a:ext>
            </a:extLst>
          </p:cNvPr>
          <p:cNvSpPr>
            <a:spLocks noChangeAspect="1"/>
          </p:cNvSpPr>
          <p:nvPr/>
        </p:nvSpPr>
        <p:spPr bwMode="auto">
          <a:xfrm>
            <a:off x="5363366" y="497489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fr-FR"/>
          </a:p>
        </p:txBody>
      </p:sp>
      <p:sp>
        <p:nvSpPr>
          <p:cNvPr id="6" name="Espace réservé du numéro de diapositive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fr-FR" smtClean="0"/>
              <a:pPr rtl="0"/>
              <a:t>7</a:t>
            </a:fld>
            <a:endParaRPr lang="fr-FR"/>
          </a:p>
        </p:txBody>
      </p:sp>
      <p:sp>
        <p:nvSpPr>
          <p:cNvPr id="4" name="Espace réservé du texte 3"/>
          <p:cNvSpPr>
            <a:spLocks noGrp="1"/>
          </p:cNvSpPr>
          <p:nvPr>
            <p:ph type="body" sz="quarter" idx="32"/>
          </p:nvPr>
        </p:nvSpPr>
        <p:spPr>
          <a:xfrm>
            <a:off x="351029" y="224227"/>
            <a:ext cx="5472000" cy="951429"/>
          </a:xfrm>
        </p:spPr>
        <p:txBody>
          <a:bodyPr>
            <a:noAutofit/>
          </a:bodyPr>
          <a:lstStyle/>
          <a:p>
            <a:pPr algn="ctr"/>
            <a:r>
              <a:rPr lang="fr-FR" sz="3200" b="1" dirty="0" smtClean="0">
                <a:solidFill>
                  <a:srgbClr val="FFC000"/>
                </a:solidFill>
              </a:rPr>
              <a:t>4)  Quelles </a:t>
            </a:r>
            <a:r>
              <a:rPr lang="fr-FR" sz="3200" b="1" dirty="0">
                <a:solidFill>
                  <a:srgbClr val="FFC000"/>
                </a:solidFill>
              </a:rPr>
              <a:t>sont les différences entre PHP et JavaScript ?</a:t>
            </a:r>
            <a:endParaRPr lang="fr-FR" sz="3200" b="1" dirty="0">
              <a:solidFill>
                <a:srgbClr val="FFC000"/>
              </a:solidFill>
            </a:endParaRPr>
          </a:p>
        </p:txBody>
      </p:sp>
      <p:pic>
        <p:nvPicPr>
          <p:cNvPr id="11" name="Espace réservé pour une image  10"/>
          <p:cNvPicPr>
            <a:picLocks noGrp="1" noChangeAspect="1"/>
          </p:cNvPicPr>
          <p:nvPr>
            <p:ph type="pic" sz="quarter" idx="36"/>
          </p:nvPr>
        </p:nvPicPr>
        <p:blipFill rotWithShape="1">
          <a:blip r:embed="rId3"/>
          <a:srcRect l="776" t="23626" r="58033" b="31768"/>
          <a:stretch/>
        </p:blipFill>
        <p:spPr>
          <a:xfrm>
            <a:off x="8216536" y="-100133"/>
            <a:ext cx="3174275" cy="2286000"/>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pic>
        <p:nvPicPr>
          <p:cNvPr id="13" name="Image 12"/>
          <p:cNvPicPr>
            <a:picLocks noChangeAspect="1"/>
          </p:cNvPicPr>
          <p:nvPr/>
        </p:nvPicPr>
        <p:blipFill rotWithShape="1">
          <a:blip r:embed="rId3"/>
          <a:srcRect l="61696" t="23453" r="3214" b="24405"/>
          <a:stretch/>
        </p:blipFill>
        <p:spPr>
          <a:xfrm>
            <a:off x="7968342" y="3616570"/>
            <a:ext cx="3422469" cy="2860767"/>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graphicFrame>
        <p:nvGraphicFramePr>
          <p:cNvPr id="16" name="Tableau 15"/>
          <p:cNvGraphicFramePr>
            <a:graphicFrameLocks noGrp="1"/>
          </p:cNvGraphicFramePr>
          <p:nvPr>
            <p:extLst>
              <p:ext uri="{D42A27DB-BD31-4B8C-83A1-F6EECF244321}">
                <p14:modId xmlns:p14="http://schemas.microsoft.com/office/powerpoint/2010/main" val="3885871181"/>
              </p:ext>
            </p:extLst>
          </p:nvPr>
        </p:nvGraphicFramePr>
        <p:xfrm>
          <a:off x="445159" y="2051397"/>
          <a:ext cx="7280468" cy="3776995"/>
        </p:xfrm>
        <a:graphic>
          <a:graphicData uri="http://schemas.openxmlformats.org/drawingml/2006/table">
            <a:tbl>
              <a:tblPr/>
              <a:tblGrid>
                <a:gridCol w="3597835">
                  <a:extLst>
                    <a:ext uri="{9D8B030D-6E8A-4147-A177-3AD203B41FA5}">
                      <a16:colId xmlns:a16="http://schemas.microsoft.com/office/drawing/2014/main" val="3941996380"/>
                    </a:ext>
                  </a:extLst>
                </a:gridCol>
                <a:gridCol w="3682633">
                  <a:extLst>
                    <a:ext uri="{9D8B030D-6E8A-4147-A177-3AD203B41FA5}">
                      <a16:colId xmlns:a16="http://schemas.microsoft.com/office/drawing/2014/main" val="1602416280"/>
                    </a:ext>
                  </a:extLst>
                </a:gridCol>
              </a:tblGrid>
              <a:tr h="407159">
                <a:tc>
                  <a:txBody>
                    <a:bodyPr/>
                    <a:lstStyle/>
                    <a:p>
                      <a:pPr rtl="0" fontAlgn="ctr">
                        <a:spcBef>
                          <a:spcPts val="0"/>
                        </a:spcBef>
                        <a:spcAft>
                          <a:spcPts val="1800"/>
                        </a:spcAft>
                      </a:pPr>
                      <a:r>
                        <a:rPr lang="fr-FR" sz="1800" b="1" i="0" u="none" strike="noStrike" dirty="0" smtClean="0">
                          <a:solidFill>
                            <a:srgbClr val="FF0000"/>
                          </a:solidFill>
                          <a:effectLst/>
                          <a:latin typeface="Times New Roman" panose="02020603050405020304" pitchFamily="18" charset="0"/>
                        </a:rPr>
                        <a:t>                    JAVASCRIPT</a:t>
                      </a:r>
                      <a:endParaRPr lang="fr-FR" sz="3200" b="1" dirty="0">
                        <a:effectLst/>
                      </a:endParaRPr>
                    </a:p>
                  </a:txBody>
                  <a:tcPr marL="25400" marR="25400" marT="25400" marB="25400" anchor="ctr">
                    <a:lnL>
                      <a:noFill/>
                    </a:lnL>
                    <a:lnR w="19050" cap="flat" cmpd="sng" algn="ctr">
                      <a:solidFill>
                        <a:srgbClr val="D0E4F5"/>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ctr">
                        <a:spcBef>
                          <a:spcPts val="0"/>
                        </a:spcBef>
                        <a:spcAft>
                          <a:spcPts val="1800"/>
                        </a:spcAft>
                      </a:pPr>
                      <a:r>
                        <a:rPr lang="fr-FR" sz="1800" b="1" i="0" u="none" strike="noStrike" dirty="0" smtClean="0">
                          <a:solidFill>
                            <a:srgbClr val="FF0000"/>
                          </a:solidFill>
                          <a:effectLst/>
                          <a:latin typeface="Times New Roman" panose="02020603050405020304" pitchFamily="18" charset="0"/>
                        </a:rPr>
                        <a:t>                    </a:t>
                      </a:r>
                      <a:r>
                        <a:rPr lang="fr-FR" sz="1800" b="1" i="0" u="none" strike="noStrike" baseline="0" dirty="0" smtClean="0">
                          <a:solidFill>
                            <a:srgbClr val="FF0000"/>
                          </a:solidFill>
                          <a:effectLst/>
                          <a:latin typeface="Times New Roman" panose="02020603050405020304" pitchFamily="18" charset="0"/>
                        </a:rPr>
                        <a:t>    </a:t>
                      </a:r>
                      <a:r>
                        <a:rPr lang="fr-FR" sz="1800" b="1" i="0" u="none" strike="noStrike" dirty="0" smtClean="0">
                          <a:solidFill>
                            <a:srgbClr val="FF0000"/>
                          </a:solidFill>
                          <a:effectLst/>
                          <a:latin typeface="Times New Roman" panose="02020603050405020304" pitchFamily="18" charset="0"/>
                        </a:rPr>
                        <a:t> PHP</a:t>
                      </a:r>
                      <a:endParaRPr lang="fr-FR" sz="3200" b="1" dirty="0">
                        <a:effectLst/>
                      </a:endParaRPr>
                    </a:p>
                  </a:txBody>
                  <a:tcPr marL="25400" marR="25400" marT="25400" marB="25400" anchor="ctr">
                    <a:lnL w="19050" cap="flat" cmpd="sng" algn="ctr">
                      <a:solidFill>
                        <a:srgbClr val="D0E4F5"/>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510835085"/>
                  </a:ext>
                </a:extLst>
              </a:tr>
              <a:tr h="407159">
                <a:tc>
                  <a:txBody>
                    <a:bodyPr/>
                    <a:lstStyle/>
                    <a:p>
                      <a:pPr rtl="0" fontAlgn="ctr">
                        <a:spcBef>
                          <a:spcPts val="0"/>
                        </a:spcBef>
                        <a:spcAft>
                          <a:spcPts val="1800"/>
                        </a:spcAft>
                      </a:pPr>
                      <a:r>
                        <a:rPr lang="fr-FR" sz="1600" b="0" i="0" u="none" strike="noStrike" dirty="0">
                          <a:solidFill>
                            <a:srgbClr val="444444"/>
                          </a:solidFill>
                          <a:effectLst/>
                          <a:latin typeface="Times New Roman" panose="02020603050405020304" pitchFamily="18" charset="0"/>
                        </a:rPr>
                        <a:t>Le </a:t>
                      </a:r>
                      <a:r>
                        <a:rPr lang="fr-FR" sz="1600" b="0" i="0" u="none" strike="noStrike" dirty="0" smtClean="0">
                          <a:solidFill>
                            <a:srgbClr val="444444"/>
                          </a:solidFill>
                          <a:effectLst/>
                          <a:latin typeface="Times New Roman" panose="02020603050405020304" pitchFamily="18" charset="0"/>
                        </a:rPr>
                        <a:t>JavaScript </a:t>
                      </a:r>
                      <a:r>
                        <a:rPr lang="fr-FR" sz="1600" b="0" i="0" u="none" strike="noStrike" dirty="0">
                          <a:solidFill>
                            <a:srgbClr val="444444"/>
                          </a:solidFill>
                          <a:effectLst/>
                          <a:latin typeface="Times New Roman" panose="02020603050405020304" pitchFamily="18" charset="0"/>
                        </a:rPr>
                        <a:t>est utilisé côté Front-end.</a:t>
                      </a:r>
                      <a:endParaRPr lang="fr-FR" sz="1600" dirty="0">
                        <a:effectLst/>
                      </a:endParaRPr>
                    </a:p>
                  </a:txBody>
                  <a:tcPr marL="25400" marR="25400" marT="25400" marB="254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ctr">
                        <a:spcBef>
                          <a:spcPts val="0"/>
                        </a:spcBef>
                        <a:spcAft>
                          <a:spcPts val="1800"/>
                        </a:spcAft>
                      </a:pPr>
                      <a:r>
                        <a:rPr lang="fr-FR" sz="1600" b="0" i="0" u="none" strike="noStrike" dirty="0">
                          <a:solidFill>
                            <a:srgbClr val="444444"/>
                          </a:solidFill>
                          <a:effectLst/>
                          <a:latin typeface="Times New Roman" panose="02020603050405020304" pitchFamily="18" charset="0"/>
                        </a:rPr>
                        <a:t>PHP est principalement utilisé côté Back-end.</a:t>
                      </a:r>
                      <a:endParaRPr lang="fr-FR" sz="1600" dirty="0">
                        <a:effectLst/>
                      </a:endParaRPr>
                    </a:p>
                  </a:txBody>
                  <a:tcPr marL="25400" marR="25400" marT="25400" marB="254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3703273022"/>
                  </a:ext>
                </a:extLst>
              </a:tr>
              <a:tr h="633358">
                <a:tc>
                  <a:txBody>
                    <a:bodyPr/>
                    <a:lstStyle/>
                    <a:p>
                      <a:pPr rtl="0" fontAlgn="ctr">
                        <a:spcBef>
                          <a:spcPts val="0"/>
                        </a:spcBef>
                        <a:spcAft>
                          <a:spcPts val="1800"/>
                        </a:spcAft>
                      </a:pPr>
                      <a:r>
                        <a:rPr lang="fr-FR" sz="1600" b="0" i="0" u="none" strike="noStrike">
                          <a:solidFill>
                            <a:srgbClr val="444444"/>
                          </a:solidFill>
                          <a:effectLst/>
                          <a:latin typeface="Times New Roman" panose="02020603050405020304" pitchFamily="18" charset="0"/>
                        </a:rPr>
                        <a:t>Javascript est asynchrone, il n’attend pas les opérations d’entrée-sortie.</a:t>
                      </a:r>
                      <a:endParaRPr lang="fr-FR" sz="1600">
                        <a:effectLst/>
                      </a:endParaRPr>
                    </a:p>
                  </a:txBody>
                  <a:tcPr marL="25400" marR="25400" marT="25400" marB="254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ctr">
                        <a:spcBef>
                          <a:spcPts val="0"/>
                        </a:spcBef>
                        <a:spcAft>
                          <a:spcPts val="1800"/>
                        </a:spcAft>
                      </a:pPr>
                      <a:r>
                        <a:rPr lang="fr-FR" sz="1600" b="0" i="0" u="none" strike="noStrike" dirty="0">
                          <a:solidFill>
                            <a:srgbClr val="444444"/>
                          </a:solidFill>
                          <a:effectLst/>
                          <a:latin typeface="Times New Roman" panose="02020603050405020304" pitchFamily="18" charset="0"/>
                        </a:rPr>
                        <a:t>PHP est synchrone, il attend que les opérations IO soient exécutées.</a:t>
                      </a:r>
                      <a:endParaRPr lang="fr-FR" sz="1600" dirty="0">
                        <a:effectLst/>
                      </a:endParaRPr>
                    </a:p>
                  </a:txBody>
                  <a:tcPr marL="25400" marR="25400" marT="25400" marB="254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3289832556"/>
                  </a:ext>
                </a:extLst>
              </a:tr>
              <a:tr h="633358">
                <a:tc>
                  <a:txBody>
                    <a:bodyPr/>
                    <a:lstStyle/>
                    <a:p>
                      <a:pPr rtl="0" fontAlgn="ctr">
                        <a:spcBef>
                          <a:spcPts val="0"/>
                        </a:spcBef>
                        <a:spcAft>
                          <a:spcPts val="1800"/>
                        </a:spcAft>
                      </a:pPr>
                      <a:r>
                        <a:rPr lang="fr-FR" sz="1600" b="0" i="0" u="none" strike="noStrike" dirty="0">
                          <a:solidFill>
                            <a:srgbClr val="444444"/>
                          </a:solidFill>
                          <a:effectLst/>
                          <a:latin typeface="Times New Roman" panose="02020603050405020304" pitchFamily="18" charset="0"/>
                        </a:rPr>
                        <a:t>S’exécute dans les navigateurs</a:t>
                      </a:r>
                      <a:endParaRPr lang="fr-FR" sz="1600" dirty="0">
                        <a:effectLst/>
                      </a:endParaRPr>
                    </a:p>
                  </a:txBody>
                  <a:tcPr marL="25400" marR="25400" marT="25400" marB="254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ctr">
                        <a:spcBef>
                          <a:spcPts val="0"/>
                        </a:spcBef>
                        <a:spcAft>
                          <a:spcPts val="1800"/>
                        </a:spcAft>
                      </a:pPr>
                      <a:r>
                        <a:rPr lang="fr-FR" sz="1600" b="0" i="0" u="none" strike="noStrike">
                          <a:solidFill>
                            <a:srgbClr val="444444"/>
                          </a:solidFill>
                          <a:effectLst/>
                          <a:latin typeface="Times New Roman" panose="02020603050405020304" pitchFamily="18" charset="0"/>
                        </a:rPr>
                        <a:t>PHP s’exécute sur un serveur. Impossible de fonctionner sans serveur.</a:t>
                      </a:r>
                      <a:endParaRPr lang="fr-FR" sz="1600">
                        <a:effectLst/>
                      </a:endParaRPr>
                    </a:p>
                  </a:txBody>
                  <a:tcPr marL="25400" marR="25400" marT="25400" marB="254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2901493948"/>
                  </a:ext>
                </a:extLst>
              </a:tr>
              <a:tr h="390194">
                <a:tc>
                  <a:txBody>
                    <a:bodyPr/>
                    <a:lstStyle/>
                    <a:p>
                      <a:pPr rtl="0" fontAlgn="ctr">
                        <a:spcBef>
                          <a:spcPts val="0"/>
                        </a:spcBef>
                        <a:spcAft>
                          <a:spcPts val="1800"/>
                        </a:spcAft>
                      </a:pPr>
                      <a:r>
                        <a:rPr lang="fr-FR" sz="1600" b="0" i="0" u="none" strike="noStrike">
                          <a:solidFill>
                            <a:srgbClr val="444444"/>
                          </a:solidFill>
                          <a:effectLst/>
                          <a:latin typeface="Times New Roman" panose="02020603050405020304" pitchFamily="18" charset="0"/>
                        </a:rPr>
                        <a:t>Peuxt être combinés avec HTML, AJAX et XML.</a:t>
                      </a:r>
                      <a:endParaRPr lang="fr-FR" sz="1600">
                        <a:effectLst/>
                      </a:endParaRPr>
                    </a:p>
                  </a:txBody>
                  <a:tcPr marL="25400" marR="25400" marT="25400" marB="254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ctr">
                        <a:spcBef>
                          <a:spcPts val="0"/>
                        </a:spcBef>
                        <a:spcAft>
                          <a:spcPts val="1800"/>
                        </a:spcAft>
                      </a:pPr>
                      <a:r>
                        <a:rPr lang="fr-FR" sz="1600" b="0" i="0" u="none" strike="noStrike">
                          <a:solidFill>
                            <a:srgbClr val="444444"/>
                          </a:solidFill>
                          <a:effectLst/>
                          <a:latin typeface="Times New Roman" panose="02020603050405020304" pitchFamily="18" charset="0"/>
                        </a:rPr>
                        <a:t>Peut être combiné avec HTML uniquement.</a:t>
                      </a:r>
                      <a:endParaRPr lang="fr-FR" sz="1600">
                        <a:effectLst/>
                      </a:endParaRPr>
                    </a:p>
                  </a:txBody>
                  <a:tcPr marL="25400" marR="25400" marT="25400" marB="254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2596420995"/>
                  </a:ext>
                </a:extLst>
              </a:tr>
              <a:tr h="904797">
                <a:tc>
                  <a:txBody>
                    <a:bodyPr/>
                    <a:lstStyle/>
                    <a:p>
                      <a:pPr rtl="0" fontAlgn="ctr">
                        <a:spcBef>
                          <a:spcPts val="0"/>
                        </a:spcBef>
                        <a:spcAft>
                          <a:spcPts val="1800"/>
                        </a:spcAft>
                      </a:pPr>
                      <a:r>
                        <a:rPr lang="fr-FR" sz="1600" b="0" i="0" u="none" strike="noStrike" dirty="0">
                          <a:solidFill>
                            <a:srgbClr val="444444"/>
                          </a:solidFill>
                          <a:effectLst/>
                          <a:latin typeface="Times New Roman" panose="02020603050405020304" pitchFamily="18" charset="0"/>
                        </a:rPr>
                        <a:t>Il s’agit d’un langage avec un seul thread, piloté par les événements, ce qui signifie qu’il ne bloque jamais et que tout fonctionne simultanément.</a:t>
                      </a:r>
                      <a:endParaRPr lang="fr-FR" sz="1600" dirty="0">
                        <a:effectLst/>
                      </a:endParaRPr>
                    </a:p>
                  </a:txBody>
                  <a:tcPr marL="25400" marR="25400" marT="25400" marB="254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tc>
                  <a:txBody>
                    <a:bodyPr/>
                    <a:lstStyle/>
                    <a:p>
                      <a:pPr rtl="0" fontAlgn="ctr">
                        <a:spcBef>
                          <a:spcPts val="0"/>
                        </a:spcBef>
                        <a:spcAft>
                          <a:spcPts val="1800"/>
                        </a:spcAft>
                      </a:pPr>
                      <a:r>
                        <a:rPr lang="fr-FR" sz="1600" b="0" i="0" u="none" strike="noStrike" dirty="0">
                          <a:solidFill>
                            <a:srgbClr val="444444"/>
                          </a:solidFill>
                          <a:effectLst/>
                          <a:latin typeface="Times New Roman" panose="02020603050405020304" pitchFamily="18" charset="0"/>
                        </a:rPr>
                        <a:t>Il est multi-thread, ce qui signifie qu’il bloque les E/S pour exécuter plusieurs tâches simultanément.</a:t>
                      </a:r>
                      <a:endParaRPr lang="fr-FR" sz="1600" dirty="0">
                        <a:effectLst/>
                      </a:endParaRPr>
                    </a:p>
                  </a:txBody>
                  <a:tcPr marL="25400" marR="25400" marT="25400" marB="25400"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EEEEE"/>
                    </a:solidFill>
                  </a:tcPr>
                </a:tc>
                <a:extLst>
                  <a:ext uri="{0D108BD9-81ED-4DB2-BD59-A6C34878D82A}">
                    <a16:rowId xmlns:a16="http://schemas.microsoft.com/office/drawing/2014/main" val="2175944731"/>
                  </a:ext>
                </a:extLst>
              </a:tr>
            </a:tbl>
          </a:graphicData>
        </a:graphic>
      </p:graphicFrame>
    </p:spTree>
    <p:extLst>
      <p:ext uri="{BB962C8B-B14F-4D97-AF65-F5344CB8AC3E}">
        <p14:creationId xmlns:p14="http://schemas.microsoft.com/office/powerpoint/2010/main" val="364070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0"/>
          <p:cNvSpPr/>
          <p:nvPr/>
        </p:nvSpPr>
        <p:spPr>
          <a:xfrm>
            <a:off x="348571" y="498123"/>
            <a:ext cx="6547025" cy="4437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EA5083B-CC27-4F1C-AD03-E3DBEC1C9E78}"/>
              </a:ext>
            </a:extLst>
          </p:cNvPr>
          <p:cNvSpPr>
            <a:spLocks noGrp="1"/>
          </p:cNvSpPr>
          <p:nvPr>
            <p:ph type="title"/>
          </p:nvPr>
        </p:nvSpPr>
        <p:spPr>
          <a:xfrm>
            <a:off x="431999" y="432000"/>
            <a:ext cx="6380171" cy="576000"/>
          </a:xfrm>
        </p:spPr>
        <p:txBody>
          <a:bodyPr rtlCol="0"/>
          <a:lstStyle/>
          <a:p>
            <a:r>
              <a:rPr lang="fr-FR" sz="3200" b="1" dirty="0" smtClean="0">
                <a:solidFill>
                  <a:srgbClr val="FFC000"/>
                </a:solidFill>
              </a:rPr>
              <a:t>5) Comment </a:t>
            </a:r>
            <a:r>
              <a:rPr lang="fr-FR" sz="3200" b="1" dirty="0">
                <a:solidFill>
                  <a:srgbClr val="FFC000"/>
                </a:solidFill>
              </a:rPr>
              <a:t>WordPress utilise PHP ?</a:t>
            </a:r>
            <a:endParaRPr lang="fr-FR" sz="3200" b="1" dirty="0">
              <a:solidFill>
                <a:srgbClr val="FFC000"/>
              </a:solidFill>
            </a:endParaRPr>
          </a:p>
        </p:txBody>
      </p:sp>
      <p:sp>
        <p:nvSpPr>
          <p:cNvPr id="29" name="Espace réservé du contenu 28">
            <a:extLst>
              <a:ext uri="{FF2B5EF4-FFF2-40B4-BE49-F238E27FC236}">
                <a16:creationId xmlns:a16="http://schemas.microsoft.com/office/drawing/2014/main" id="{07FF37F8-D747-444C-8664-2DF836965C77}"/>
              </a:ext>
            </a:extLst>
          </p:cNvPr>
          <p:cNvSpPr>
            <a:spLocks noGrp="1"/>
          </p:cNvSpPr>
          <p:nvPr>
            <p:ph sz="half" idx="1"/>
          </p:nvPr>
        </p:nvSpPr>
        <p:spPr>
          <a:xfrm>
            <a:off x="1424336" y="2398777"/>
            <a:ext cx="4395494" cy="1944622"/>
          </a:xfrm>
        </p:spPr>
        <p:txBody>
          <a:bodyPr rtlCol="0"/>
          <a:lstStyle/>
          <a:p>
            <a:pPr marL="0" indent="0">
              <a:buNone/>
            </a:pPr>
            <a:r>
              <a:rPr lang="fr-FR" sz="2800" b="1" dirty="0"/>
              <a:t>PHP est utilisé pour les fichiers de modèles de thèmes, les boucles, l'authentification, la validation et l'accès à la base de données.</a:t>
            </a:r>
          </a:p>
          <a:p>
            <a:pPr marL="0" indent="0" rtl="0">
              <a:buNone/>
            </a:pPr>
            <a:endParaRPr lang="fr-FR" dirty="0"/>
          </a:p>
        </p:txBody>
      </p:sp>
      <p:sp>
        <p:nvSpPr>
          <p:cNvPr id="6" name="Espace réservé du numéro de diapositive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fr-FR" smtClean="0"/>
              <a:pPr rtl="0"/>
              <a:t>8</a:t>
            </a:fld>
            <a:endParaRPr lang="fr-FR"/>
          </a:p>
        </p:txBody>
      </p:sp>
      <p:pic>
        <p:nvPicPr>
          <p:cNvPr id="9" name="Image 8"/>
          <p:cNvPicPr>
            <a:picLocks noChangeAspect="1"/>
          </p:cNvPicPr>
          <p:nvPr/>
        </p:nvPicPr>
        <p:blipFill rotWithShape="1">
          <a:blip r:embed="rId3"/>
          <a:srcRect r="746" b="8710"/>
          <a:stretch/>
        </p:blipFill>
        <p:spPr>
          <a:xfrm>
            <a:off x="7119194" y="2285213"/>
            <a:ext cx="4296417" cy="205818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89385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à coins arrondis 3"/>
          <p:cNvSpPr/>
          <p:nvPr/>
        </p:nvSpPr>
        <p:spPr>
          <a:xfrm>
            <a:off x="296423" y="429247"/>
            <a:ext cx="7582448" cy="57875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EA5083B-CC27-4F1C-AD03-E3DBEC1C9E78}"/>
              </a:ext>
            </a:extLst>
          </p:cNvPr>
          <p:cNvSpPr>
            <a:spLocks noGrp="1"/>
          </p:cNvSpPr>
          <p:nvPr>
            <p:ph type="title"/>
          </p:nvPr>
        </p:nvSpPr>
        <p:spPr>
          <a:xfrm>
            <a:off x="431999" y="432000"/>
            <a:ext cx="7446872" cy="576000"/>
          </a:xfrm>
        </p:spPr>
        <p:txBody>
          <a:bodyPr rtlCol="0"/>
          <a:lstStyle/>
          <a:p>
            <a:r>
              <a:rPr lang="fr-FR" sz="3200" b="1" dirty="0">
                <a:solidFill>
                  <a:srgbClr val="FFC000"/>
                </a:solidFill>
              </a:rPr>
              <a:t>6</a:t>
            </a:r>
            <a:r>
              <a:rPr lang="fr-FR" sz="3200" b="1" dirty="0" smtClean="0">
                <a:solidFill>
                  <a:srgbClr val="FFC000"/>
                </a:solidFill>
              </a:rPr>
              <a:t>) Comment </a:t>
            </a:r>
            <a:r>
              <a:rPr lang="fr-FR" sz="3200" b="1" dirty="0">
                <a:solidFill>
                  <a:srgbClr val="FFC000"/>
                </a:solidFill>
              </a:rPr>
              <a:t>WordPress utilise </a:t>
            </a:r>
            <a:r>
              <a:rPr lang="fr-FR" sz="3200" b="1" dirty="0" smtClean="0">
                <a:solidFill>
                  <a:srgbClr val="FFC000"/>
                </a:solidFill>
              </a:rPr>
              <a:t>JavaScript </a:t>
            </a:r>
            <a:r>
              <a:rPr lang="fr-FR" sz="3200" b="1" dirty="0">
                <a:solidFill>
                  <a:srgbClr val="FFC000"/>
                </a:solidFill>
              </a:rPr>
              <a:t>?</a:t>
            </a:r>
            <a:endParaRPr lang="fr-FR" sz="3200" b="1" dirty="0">
              <a:solidFill>
                <a:srgbClr val="FFC000"/>
              </a:solidFill>
            </a:endParaRPr>
          </a:p>
        </p:txBody>
      </p:sp>
      <p:sp>
        <p:nvSpPr>
          <p:cNvPr id="29" name="Espace réservé du contenu 28">
            <a:extLst>
              <a:ext uri="{FF2B5EF4-FFF2-40B4-BE49-F238E27FC236}">
                <a16:creationId xmlns:a16="http://schemas.microsoft.com/office/drawing/2014/main" id="{07FF37F8-D747-444C-8664-2DF836965C77}"/>
              </a:ext>
            </a:extLst>
          </p:cNvPr>
          <p:cNvSpPr>
            <a:spLocks noGrp="1"/>
          </p:cNvSpPr>
          <p:nvPr>
            <p:ph sz="half" idx="1"/>
          </p:nvPr>
        </p:nvSpPr>
        <p:spPr>
          <a:xfrm>
            <a:off x="956436" y="2830698"/>
            <a:ext cx="4785458" cy="1733612"/>
          </a:xfrm>
        </p:spPr>
        <p:txBody>
          <a:bodyPr rtlCol="0"/>
          <a:lstStyle/>
          <a:p>
            <a:pPr marL="0" indent="0">
              <a:buNone/>
            </a:pPr>
            <a:r>
              <a:rPr lang="fr-FR" sz="2800" b="1" dirty="0">
                <a:solidFill>
                  <a:schemeClr val="tx1"/>
                </a:solidFill>
              </a:rPr>
              <a:t>JavaScript permet l'interactivité des thèmes et des extensions, la validation côté client et la gestion des événements.</a:t>
            </a:r>
            <a:endParaRPr lang="fr-FR" sz="2800" b="1" dirty="0">
              <a:solidFill>
                <a:schemeClr val="tx1"/>
              </a:solidFill>
            </a:endParaRPr>
          </a:p>
        </p:txBody>
      </p:sp>
      <p:sp>
        <p:nvSpPr>
          <p:cNvPr id="6" name="Espace réservé du numéro de diapositive 5">
            <a:extLst>
              <a:ext uri="{FF2B5EF4-FFF2-40B4-BE49-F238E27FC236}">
                <a16:creationId xmlns:a16="http://schemas.microsoft.com/office/drawing/2014/main" id="{46D051DA-5DAD-43A7-A238-51C63BA59FEC}"/>
              </a:ext>
            </a:extLst>
          </p:cNvPr>
          <p:cNvSpPr>
            <a:spLocks noGrp="1"/>
          </p:cNvSpPr>
          <p:nvPr>
            <p:ph type="sldNum" sz="quarter" idx="33"/>
          </p:nvPr>
        </p:nvSpPr>
        <p:spPr/>
        <p:txBody>
          <a:bodyPr rtlCol="0"/>
          <a:lstStyle/>
          <a:p>
            <a:pPr rtl="0"/>
            <a:fld id="{19B51A1E-902D-48AF-9020-955120F399B6}" type="slidenum">
              <a:rPr lang="fr-FR" smtClean="0"/>
              <a:pPr rtl="0"/>
              <a:t>9</a:t>
            </a:fld>
            <a:endParaRPr lang="fr-FR"/>
          </a:p>
        </p:txBody>
      </p:sp>
      <p:pic>
        <p:nvPicPr>
          <p:cNvPr id="3" name="Image 2"/>
          <p:cNvPicPr>
            <a:picLocks noChangeAspect="1"/>
          </p:cNvPicPr>
          <p:nvPr/>
        </p:nvPicPr>
        <p:blipFill>
          <a:blip r:embed="rId3"/>
          <a:stretch>
            <a:fillRect/>
          </a:stretch>
        </p:blipFill>
        <p:spPr>
          <a:xfrm>
            <a:off x="7531958" y="2556000"/>
            <a:ext cx="4058680" cy="228300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8" name="Image 7"/>
          <p:cNvPicPr>
            <a:picLocks noChangeAspect="1"/>
          </p:cNvPicPr>
          <p:nvPr/>
        </p:nvPicPr>
        <p:blipFill>
          <a:blip r:embed="rId4"/>
          <a:stretch>
            <a:fillRect/>
          </a:stretch>
        </p:blipFill>
        <p:spPr>
          <a:xfrm>
            <a:off x="3628499" y="5423465"/>
            <a:ext cx="1053872" cy="1053872"/>
          </a:xfrm>
          <a:prstGeom prst="rect">
            <a:avLst/>
          </a:prstGeom>
        </p:spPr>
      </p:pic>
    </p:spTree>
    <p:extLst>
      <p:ext uri="{BB962C8B-B14F-4D97-AF65-F5344CB8AC3E}">
        <p14:creationId xmlns:p14="http://schemas.microsoft.com/office/powerpoint/2010/main" val="34052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 calcmode="lin" valueType="num">
                                      <p:cBhvr additive="base">
                                        <p:cTn id="11"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Lst>
  </p:timing>
</p:sld>
</file>

<file path=ppt/theme/theme1.xml><?xml version="1.0" encoding="utf-8"?>
<a:theme xmlns:a="http://schemas.openxmlformats.org/drawingml/2006/main" name="Thème Offic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5832_TF16411253.potx" id="{23B67ED4-5DD4-4A21-AAFD-C895B33FF954}" vid="{A2F73E99-BABC-4F86-89D6-B04AA285CF9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D8A50AA-654B-45CA-B6AD-FDA9E9535EF9}">
  <ds:schemaRefs>
    <ds:schemaRef ds:uri="http://purl.org/dc/dcmitype/"/>
    <ds:schemaRef ds:uri="http://schemas.microsoft.com/office/2006/documentManagement/types"/>
    <ds:schemaRef ds:uri="http://purl.org/dc/elements/1.1/"/>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fb0879af-3eba-417a-a55a-ffe6dcd6ca77"/>
    <ds:schemaRef ds:uri="6dc4bcd6-49db-4c07-9060-8acfc67cef9f"/>
    <ds:schemaRef ds:uri="http://schemas.microsoft.com/sharepoint/v3"/>
  </ds:schemaRefs>
</ds:datastoreItem>
</file>

<file path=customXml/itemProps2.xml><?xml version="1.0" encoding="utf-8"?>
<ds:datastoreItem xmlns:ds="http://schemas.openxmlformats.org/officeDocument/2006/customXml" ds:itemID="{D4F06F66-218D-4D1C-873A-158A1848B8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Présentation géométrique</Template>
  <TotalTime>0</TotalTime>
  <Words>780</Words>
  <Application>Microsoft Office PowerPoint</Application>
  <PresentationFormat>Grand écran</PresentationFormat>
  <Paragraphs>104</Paragraphs>
  <Slides>11</Slides>
  <Notes>10</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11</vt:i4>
      </vt:variant>
    </vt:vector>
  </HeadingPairs>
  <TitlesOfParts>
    <vt:vector size="21" baseType="lpstr">
      <vt:lpstr>Arial</vt:lpstr>
      <vt:lpstr>Arial Black</vt:lpstr>
      <vt:lpstr>Calibri</vt:lpstr>
      <vt:lpstr>Calibri Light</vt:lpstr>
      <vt:lpstr>Corbel</vt:lpstr>
      <vt:lpstr>inherit</vt:lpstr>
      <vt:lpstr>Roboto</vt:lpstr>
      <vt:lpstr>Times New Roman</vt:lpstr>
      <vt:lpstr>Wingdings</vt:lpstr>
      <vt:lpstr>Thème Office</vt:lpstr>
      <vt:lpstr>       Veille Comparative                   entre </vt:lpstr>
      <vt:lpstr>Présentation PowerPoint</vt:lpstr>
      <vt:lpstr>Présentation PowerPoint</vt:lpstr>
      <vt:lpstr>Présentation PowerPoint</vt:lpstr>
      <vt:lpstr>Présentation PowerPoint</vt:lpstr>
      <vt:lpstr>3) Quels  sont  les  niveaux d'interventions  de  PHP  et JavaScript  pour  un  projet?</vt:lpstr>
      <vt:lpstr>Présentation PowerPoint</vt:lpstr>
      <vt:lpstr>5) Comment WordPress utilise PHP ?</vt:lpstr>
      <vt:lpstr>6) Comment WordPress utilise JavaScript ?</vt:lpstr>
      <vt:lpstr>7) Faites un tableau de comparaison entre PHP et JavaScript.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2021-09-08T08:59:54Z</dcterms:created>
  <dcterms:modified xsi:type="dcterms:W3CDTF">2021-09-08T12:53:05Z</dcterms:modified>
</cp:coreProperties>
</file>